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Lst>
  <p:sldSz cx="9144000" cy="6858000" type="screen4x3"/>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E9D90B-92B6-4CD6-A7A8-5DCF24AEF180}">
  <a:tblStyle styleId="{FDE9D90B-92B6-4CD6-A7A8-5DCF24AEF18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28"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8475" cy="46513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70338" y="0"/>
            <a:ext cx="3038475" cy="46513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675"/>
            <a:ext cx="3038475" cy="46513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rive.google.com/file/d/1z7WvpAYG4Yf3dDtk9sK3PJoH1lpCoCP-/view?resourcekey"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9: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9: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0: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0: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1: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1: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4" name="Google Shape;204;p1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6211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2: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p1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p2: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2: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3: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4: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5: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opensource DIY self driving platform for small scale cars</a:t>
            </a:r>
            <a:endParaRPr/>
          </a:p>
        </p:txBody>
      </p:sp>
      <p:sp>
        <p:nvSpPr>
          <p:cNvPr id="117" name="Google Shape;117;p5: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6: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6: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6: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7d6a2ff19f_0_21: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g27d6a2ff19f_0_21: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g27d6a2ff19f_0_21: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7: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7: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8: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5" name="Google Shape;175;p8: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Left : </a:t>
            </a:r>
            <a:r>
              <a:rPr lang="en-US" u="sng">
                <a:solidFill>
                  <a:schemeClr val="hlink"/>
                </a:solidFill>
                <a:hlinkClick r:id="rId3"/>
              </a:rPr>
              <a:t>https://drive.google.com/file/d/1z7WvpAYG4Yf3dDtk9sK3PJoH1lpCoCP-/view?resourcekey</a:t>
            </a:r>
            <a:endParaRPr/>
          </a:p>
          <a:p>
            <a:pPr marL="0" lvl="0" indent="0" algn="l" rtl="0">
              <a:spcBef>
                <a:spcPts val="0"/>
              </a:spcBef>
              <a:spcAft>
                <a:spcPts val="0"/>
              </a:spcAft>
              <a:buNone/>
            </a:pPr>
            <a:r>
              <a:rPr lang="en-US"/>
              <a:t>Right: </a:t>
            </a:r>
            <a:r>
              <a:rPr lang="en-US" u="sng">
                <a:solidFill>
                  <a:schemeClr val="hlink"/>
                </a:solidFill>
                <a:hlinkClick r:id="rId3"/>
              </a:rPr>
              <a:t>https://drive.google.com/file/d/1z7WvpAYG4Yf3dDtk9sK3PJoH1lpCoCP-/view?resourcekey</a:t>
            </a:r>
            <a:r>
              <a:rPr lang="en-US"/>
              <a:t> </a:t>
            </a:r>
            <a:endParaRPr/>
          </a:p>
        </p:txBody>
      </p:sp>
      <p:sp>
        <p:nvSpPr>
          <p:cNvPr id="176" name="Google Shape;176;p8: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
          <p:cNvSpPr txBox="1">
            <a:spLocks noGrp="1"/>
          </p:cNvSpPr>
          <p:nvPr>
            <p:ph type="ctrTitle"/>
          </p:nvPr>
        </p:nvSpPr>
        <p:spPr>
          <a:xfrm>
            <a:off x="685800" y="1905000"/>
            <a:ext cx="7543800" cy="259397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2"/>
              </a:buClr>
              <a:buSzPts val="6600"/>
              <a:buFont typeface="Cambria"/>
              <a:buNone/>
              <a:defRPr sz="66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685800" y="4572000"/>
            <a:ext cx="6461760" cy="1066800"/>
          </a:xfrm>
          <a:prstGeom prst="rect">
            <a:avLst/>
          </a:prstGeom>
          <a:noFill/>
          <a:ln>
            <a:noFill/>
          </a:ln>
        </p:spPr>
        <p:txBody>
          <a:bodyPr spcFirstLastPara="1" wrap="square" lIns="91425" tIns="45700" rIns="91425" bIns="45700" anchor="t" anchorCtr="0">
            <a:normAutofit/>
          </a:bodyPr>
          <a:lstStyle>
            <a:lvl1pPr lvl="0" algn="l">
              <a:spcBef>
                <a:spcPts val="400"/>
              </a:spcBef>
              <a:spcAft>
                <a:spcPts val="0"/>
              </a:spcAft>
              <a:buSzPts val="2000"/>
              <a:buNone/>
              <a:defRPr sz="2000">
                <a:solidFill>
                  <a:srgbClr val="8C8B8A"/>
                </a:solidFill>
              </a:defRPr>
            </a:lvl1pPr>
            <a:lvl2pPr lvl="1" algn="ctr">
              <a:spcBef>
                <a:spcPts val="400"/>
              </a:spcBef>
              <a:spcAft>
                <a:spcPts val="0"/>
              </a:spcAft>
              <a:buSzPts val="2000"/>
              <a:buNone/>
              <a:defRPr>
                <a:solidFill>
                  <a:srgbClr val="8C8B8A"/>
                </a:solidFill>
              </a:defRPr>
            </a:lvl2pPr>
            <a:lvl3pPr lvl="2" algn="ctr">
              <a:spcBef>
                <a:spcPts val="360"/>
              </a:spcBef>
              <a:spcAft>
                <a:spcPts val="0"/>
              </a:spcAft>
              <a:buSzPts val="1800"/>
              <a:buNone/>
              <a:defRPr>
                <a:solidFill>
                  <a:srgbClr val="8C8B8A"/>
                </a:solidFill>
              </a:defRPr>
            </a:lvl3pPr>
            <a:lvl4pPr lvl="3" algn="ctr">
              <a:spcBef>
                <a:spcPts val="320"/>
              </a:spcBef>
              <a:spcAft>
                <a:spcPts val="0"/>
              </a:spcAft>
              <a:buSzPts val="1600"/>
              <a:buNone/>
              <a:defRPr>
                <a:solidFill>
                  <a:srgbClr val="8C8B8A"/>
                </a:solidFill>
              </a:defRPr>
            </a:lvl4pPr>
            <a:lvl5pPr lvl="4" algn="ctr">
              <a:spcBef>
                <a:spcPts val="280"/>
              </a:spcBef>
              <a:spcAft>
                <a:spcPts val="0"/>
              </a:spcAft>
              <a:buSzPts val="1400"/>
              <a:buNone/>
              <a:defRPr>
                <a:solidFill>
                  <a:srgbClr val="8C8B8A"/>
                </a:solidFill>
              </a:defRPr>
            </a:lvl5pPr>
            <a:lvl6pPr lvl="5" algn="ctr">
              <a:spcBef>
                <a:spcPts val="280"/>
              </a:spcBef>
              <a:spcAft>
                <a:spcPts val="0"/>
              </a:spcAft>
              <a:buSzPts val="1400"/>
              <a:buNone/>
              <a:defRPr>
                <a:solidFill>
                  <a:srgbClr val="8C8B8A"/>
                </a:solidFill>
              </a:defRPr>
            </a:lvl6pPr>
            <a:lvl7pPr lvl="6" algn="ctr">
              <a:spcBef>
                <a:spcPts val="280"/>
              </a:spcBef>
              <a:spcAft>
                <a:spcPts val="0"/>
              </a:spcAft>
              <a:buSzPts val="1400"/>
              <a:buNone/>
              <a:defRPr>
                <a:solidFill>
                  <a:srgbClr val="8C8B8A"/>
                </a:solidFill>
              </a:defRPr>
            </a:lvl7pPr>
            <a:lvl8pPr lvl="7" algn="ctr">
              <a:spcBef>
                <a:spcPts val="280"/>
              </a:spcBef>
              <a:spcAft>
                <a:spcPts val="0"/>
              </a:spcAft>
              <a:buSzPts val="1400"/>
              <a:buNone/>
              <a:defRPr>
                <a:solidFill>
                  <a:srgbClr val="8C8B8A"/>
                </a:solidFill>
              </a:defRPr>
            </a:lvl8pPr>
            <a:lvl9pPr lvl="8" algn="ctr">
              <a:spcBef>
                <a:spcPts val="280"/>
              </a:spcBef>
              <a:spcAft>
                <a:spcPts val="0"/>
              </a:spcAft>
              <a:buSzPts val="1400"/>
              <a:buNone/>
              <a:defRPr>
                <a:solidFill>
                  <a:srgbClr val="8C8B8A"/>
                </a:solidFill>
              </a:defRPr>
            </a:lvl9pPr>
          </a:lstStyle>
          <a:p>
            <a:endParaRPr/>
          </a:p>
        </p:txBody>
      </p:sp>
      <p:sp>
        <p:nvSpPr>
          <p:cNvPr id="20" name="Google Shape;20;p2"/>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1"/>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1"/>
          <p:cNvSpPr txBox="1">
            <a:spLocks noGrp="1"/>
          </p:cNvSpPr>
          <p:nvPr>
            <p:ph type="body" idx="1"/>
          </p:nvPr>
        </p:nvSpPr>
        <p:spPr>
          <a:xfrm rot="5400000">
            <a:off x="1866900" y="190500"/>
            <a:ext cx="4800600" cy="76200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77" name="Google Shape;77;p11"/>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1"/>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2"/>
          <p:cNvSpPr txBox="1">
            <a:spLocks noGrp="1"/>
          </p:cNvSpPr>
          <p:nvPr>
            <p:ph type="title"/>
          </p:nvPr>
        </p:nvSpPr>
        <p:spPr>
          <a:xfrm rot="5400000">
            <a:off x="4579938" y="2324101"/>
            <a:ext cx="5851525" cy="1752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83" name="Google Shape;83;p12"/>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2"/>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26" name="Google Shape;26;p3"/>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722313" y="5486400"/>
            <a:ext cx="7659687" cy="11684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2"/>
              </a:buClr>
              <a:buSzPts val="3600"/>
              <a:buFont typeface="Cambria"/>
              <a:buNone/>
              <a:defRPr sz="3600" b="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722313" y="3852863"/>
            <a:ext cx="6135687" cy="1633538"/>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000"/>
              <a:buNone/>
              <a:defRPr sz="2000">
                <a:solidFill>
                  <a:srgbClr val="8C8B8A"/>
                </a:solidFill>
              </a:defRPr>
            </a:lvl1pPr>
            <a:lvl2pPr marL="914400" lvl="1" indent="-228600" algn="l">
              <a:spcBef>
                <a:spcPts val="360"/>
              </a:spcBef>
              <a:spcAft>
                <a:spcPts val="0"/>
              </a:spcAft>
              <a:buSzPts val="1800"/>
              <a:buNone/>
              <a:defRPr sz="1800">
                <a:solidFill>
                  <a:srgbClr val="8C8B8A"/>
                </a:solidFill>
              </a:defRPr>
            </a:lvl2pPr>
            <a:lvl3pPr marL="1371600" lvl="2" indent="-228600" algn="l">
              <a:spcBef>
                <a:spcPts val="320"/>
              </a:spcBef>
              <a:spcAft>
                <a:spcPts val="0"/>
              </a:spcAft>
              <a:buSzPts val="1600"/>
              <a:buNone/>
              <a:defRPr sz="1600">
                <a:solidFill>
                  <a:srgbClr val="8C8B8A"/>
                </a:solidFill>
              </a:defRPr>
            </a:lvl3pPr>
            <a:lvl4pPr marL="1828800" lvl="3" indent="-228600" algn="l">
              <a:spcBef>
                <a:spcPts val="280"/>
              </a:spcBef>
              <a:spcAft>
                <a:spcPts val="0"/>
              </a:spcAft>
              <a:buSzPts val="1400"/>
              <a:buNone/>
              <a:defRPr sz="1400">
                <a:solidFill>
                  <a:srgbClr val="8C8B8A"/>
                </a:solidFill>
              </a:defRPr>
            </a:lvl4pPr>
            <a:lvl5pPr marL="2286000" lvl="4" indent="-228600" algn="l">
              <a:spcBef>
                <a:spcPts val="280"/>
              </a:spcBef>
              <a:spcAft>
                <a:spcPts val="0"/>
              </a:spcAft>
              <a:buSzPts val="1400"/>
              <a:buNone/>
              <a:defRPr sz="1400">
                <a:solidFill>
                  <a:srgbClr val="8C8B8A"/>
                </a:solidFill>
              </a:defRPr>
            </a:lvl5pPr>
            <a:lvl6pPr marL="2743200" lvl="5" indent="-228600" algn="l">
              <a:spcBef>
                <a:spcPts val="280"/>
              </a:spcBef>
              <a:spcAft>
                <a:spcPts val="0"/>
              </a:spcAft>
              <a:buSzPts val="1400"/>
              <a:buNone/>
              <a:defRPr sz="1400">
                <a:solidFill>
                  <a:srgbClr val="8C8B8A"/>
                </a:solidFill>
              </a:defRPr>
            </a:lvl6pPr>
            <a:lvl7pPr marL="3200400" lvl="6" indent="-228600" algn="l">
              <a:spcBef>
                <a:spcPts val="280"/>
              </a:spcBef>
              <a:spcAft>
                <a:spcPts val="0"/>
              </a:spcAft>
              <a:buSzPts val="1400"/>
              <a:buNone/>
              <a:defRPr sz="1400">
                <a:solidFill>
                  <a:srgbClr val="8C8B8A"/>
                </a:solidFill>
              </a:defRPr>
            </a:lvl7pPr>
            <a:lvl8pPr marL="3657600" lvl="7" indent="-228600" algn="l">
              <a:spcBef>
                <a:spcPts val="280"/>
              </a:spcBef>
              <a:spcAft>
                <a:spcPts val="0"/>
              </a:spcAft>
              <a:buSzPts val="1400"/>
              <a:buNone/>
              <a:defRPr sz="1400">
                <a:solidFill>
                  <a:srgbClr val="8C8B8A"/>
                </a:solidFill>
              </a:defRPr>
            </a:lvl8pPr>
            <a:lvl9pPr marL="4114800" lvl="8" indent="-228600" algn="l">
              <a:spcBef>
                <a:spcPts val="280"/>
              </a:spcBef>
              <a:spcAft>
                <a:spcPts val="0"/>
              </a:spcAft>
              <a:buSzPts val="1400"/>
              <a:buNone/>
              <a:defRPr sz="1400">
                <a:solidFill>
                  <a:srgbClr val="8C8B8A"/>
                </a:solidFill>
              </a:defRPr>
            </a:lvl9pPr>
          </a:lstStyle>
          <a:p>
            <a:endParaRPr/>
          </a:p>
        </p:txBody>
      </p:sp>
      <p:sp>
        <p:nvSpPr>
          <p:cNvPr id="32" name="Google Shape;32;p4"/>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5"/>
          <p:cNvSpPr txBox="1">
            <a:spLocks noGrp="1"/>
          </p:cNvSpPr>
          <p:nvPr>
            <p:ph type="body" idx="1"/>
          </p:nvPr>
        </p:nvSpPr>
        <p:spPr>
          <a:xfrm>
            <a:off x="457200" y="1536192"/>
            <a:ext cx="3657600" cy="4590288"/>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sz="1800"/>
            </a:lvl6pPr>
            <a:lvl7pPr marL="3200400" lvl="6" indent="-342900" algn="l">
              <a:spcBef>
                <a:spcPts val="360"/>
              </a:spcBef>
              <a:spcAft>
                <a:spcPts val="0"/>
              </a:spcAft>
              <a:buSzPts val="1800"/>
              <a:buChar char="•"/>
              <a:defRPr sz="1800"/>
            </a:lvl7pPr>
            <a:lvl8pPr marL="3657600" lvl="7" indent="-342900" algn="l">
              <a:spcBef>
                <a:spcPts val="360"/>
              </a:spcBef>
              <a:spcAft>
                <a:spcPts val="0"/>
              </a:spcAft>
              <a:buSzPts val="1800"/>
              <a:buChar char="•"/>
              <a:defRPr sz="1800"/>
            </a:lvl8pPr>
            <a:lvl9pPr marL="4114800" lvl="8" indent="-342900" algn="l">
              <a:spcBef>
                <a:spcPts val="360"/>
              </a:spcBef>
              <a:spcAft>
                <a:spcPts val="0"/>
              </a:spcAft>
              <a:buSzPts val="1800"/>
              <a:buChar char="•"/>
              <a:defRPr sz="1800"/>
            </a:lvl9pPr>
          </a:lstStyle>
          <a:p>
            <a:endParaRPr/>
          </a:p>
        </p:txBody>
      </p:sp>
      <p:sp>
        <p:nvSpPr>
          <p:cNvPr id="38" name="Google Shape;38;p5"/>
          <p:cNvSpPr txBox="1">
            <a:spLocks noGrp="1"/>
          </p:cNvSpPr>
          <p:nvPr>
            <p:ph type="body" idx="2"/>
          </p:nvPr>
        </p:nvSpPr>
        <p:spPr>
          <a:xfrm>
            <a:off x="4419600" y="1536192"/>
            <a:ext cx="3657600" cy="4590288"/>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sz="1800"/>
            </a:lvl6pPr>
            <a:lvl7pPr marL="3200400" lvl="6" indent="-342900" algn="l">
              <a:spcBef>
                <a:spcPts val="360"/>
              </a:spcBef>
              <a:spcAft>
                <a:spcPts val="0"/>
              </a:spcAft>
              <a:buSzPts val="1800"/>
              <a:buChar char="•"/>
              <a:defRPr sz="1800"/>
            </a:lvl7pPr>
            <a:lvl8pPr marL="3657600" lvl="7" indent="-342900" algn="l">
              <a:spcBef>
                <a:spcPts val="360"/>
              </a:spcBef>
              <a:spcAft>
                <a:spcPts val="0"/>
              </a:spcAft>
              <a:buSzPts val="1800"/>
              <a:buChar char="•"/>
              <a:defRPr sz="1800"/>
            </a:lvl8pPr>
            <a:lvl9pPr marL="4114800" lvl="8" indent="-342900" algn="l">
              <a:spcBef>
                <a:spcPts val="360"/>
              </a:spcBef>
              <a:spcAft>
                <a:spcPts val="0"/>
              </a:spcAft>
              <a:buSzPts val="1800"/>
              <a:buChar char="•"/>
              <a:defRPr sz="1800"/>
            </a:lvl9pPr>
          </a:lstStyle>
          <a:p>
            <a:endParaRPr/>
          </a:p>
        </p:txBody>
      </p:sp>
      <p:sp>
        <p:nvSpPr>
          <p:cNvPr id="39" name="Google Shape;39;p5"/>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dk2"/>
              </a:buClr>
              <a:buSzPts val="4600"/>
              <a:buFont typeface="Cambr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6"/>
          <p:cNvSpPr txBox="1">
            <a:spLocks noGrp="1"/>
          </p:cNvSpPr>
          <p:nvPr>
            <p:ph type="body" idx="1"/>
          </p:nvPr>
        </p:nvSpPr>
        <p:spPr>
          <a:xfrm>
            <a:off x="457200" y="1535113"/>
            <a:ext cx="3657600" cy="639762"/>
          </a:xfrm>
          <a:prstGeom prst="rect">
            <a:avLst/>
          </a:prstGeom>
          <a:noFill/>
          <a:ln>
            <a:noFill/>
          </a:ln>
        </p:spPr>
        <p:txBody>
          <a:bodyPr spcFirstLastPara="1" wrap="square" lIns="91425" tIns="45700" rIns="91425" bIns="45700" anchor="b" anchorCtr="0">
            <a:noAutofit/>
          </a:bodyPr>
          <a:lstStyle>
            <a:lvl1pPr marL="457200" lvl="0" indent="-228600" algn="ctr">
              <a:spcBef>
                <a:spcPts val="400"/>
              </a:spcBef>
              <a:spcAft>
                <a:spcPts val="0"/>
              </a:spcAft>
              <a:buSzPts val="2000"/>
              <a:buNone/>
              <a:defRPr sz="2000" b="1">
                <a:solidFill>
                  <a:schemeClr val="dk2"/>
                </a:solidFill>
              </a:defRPr>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600"/>
              <a:buNone/>
              <a:defRPr sz="1600" b="1"/>
            </a:lvl5pPr>
            <a:lvl6pPr marL="2743200" lvl="5" indent="-228600" algn="l">
              <a:spcBef>
                <a:spcPts val="320"/>
              </a:spcBef>
              <a:spcAft>
                <a:spcPts val="0"/>
              </a:spcAft>
              <a:buSzPts val="1600"/>
              <a:buNone/>
              <a:defRPr sz="1600" b="1"/>
            </a:lvl6pPr>
            <a:lvl7pPr marL="3200400" lvl="6" indent="-228600" algn="l">
              <a:spcBef>
                <a:spcPts val="320"/>
              </a:spcBef>
              <a:spcAft>
                <a:spcPts val="0"/>
              </a:spcAft>
              <a:buSzPts val="1600"/>
              <a:buNone/>
              <a:defRPr sz="1600" b="1"/>
            </a:lvl7pPr>
            <a:lvl8pPr marL="3657600" lvl="7" indent="-228600" algn="l">
              <a:spcBef>
                <a:spcPts val="320"/>
              </a:spcBef>
              <a:spcAft>
                <a:spcPts val="0"/>
              </a:spcAft>
              <a:buSzPts val="1600"/>
              <a:buNone/>
              <a:defRPr sz="1600" b="1"/>
            </a:lvl8pPr>
            <a:lvl9pPr marL="4114800" lvl="8" indent="-228600" algn="l">
              <a:spcBef>
                <a:spcPts val="320"/>
              </a:spcBef>
              <a:spcAft>
                <a:spcPts val="0"/>
              </a:spcAft>
              <a:buSzPts val="1600"/>
              <a:buNone/>
              <a:defRPr sz="1600" b="1"/>
            </a:lvl9pPr>
          </a:lstStyle>
          <a:p>
            <a:endParaRPr/>
          </a:p>
        </p:txBody>
      </p:sp>
      <p:sp>
        <p:nvSpPr>
          <p:cNvPr id="45" name="Google Shape;45;p6"/>
          <p:cNvSpPr txBox="1">
            <a:spLocks noGrp="1"/>
          </p:cNvSpPr>
          <p:nvPr>
            <p:ph type="body" idx="2"/>
          </p:nvPr>
        </p:nvSpPr>
        <p:spPr>
          <a:xfrm>
            <a:off x="457200" y="2174875"/>
            <a:ext cx="3657600"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320"/>
              </a:spcBef>
              <a:spcAft>
                <a:spcPts val="0"/>
              </a:spcAft>
              <a:buSzPts val="1600"/>
              <a:buChar char="•"/>
              <a:defRPr sz="1600"/>
            </a:lvl5pPr>
            <a:lvl6pPr marL="2743200" lvl="5" indent="-330200" algn="l">
              <a:spcBef>
                <a:spcPts val="320"/>
              </a:spcBef>
              <a:spcAft>
                <a:spcPts val="0"/>
              </a:spcAft>
              <a:buSzPts val="1600"/>
              <a:buChar char="•"/>
              <a:defRPr sz="1600"/>
            </a:lvl6pPr>
            <a:lvl7pPr marL="3200400" lvl="6" indent="-330200" algn="l">
              <a:spcBef>
                <a:spcPts val="320"/>
              </a:spcBef>
              <a:spcAft>
                <a:spcPts val="0"/>
              </a:spcAft>
              <a:buSzPts val="1600"/>
              <a:buChar char="•"/>
              <a:defRPr sz="1600"/>
            </a:lvl7pPr>
            <a:lvl8pPr marL="3657600" lvl="7" indent="-330200" algn="l">
              <a:spcBef>
                <a:spcPts val="320"/>
              </a:spcBef>
              <a:spcAft>
                <a:spcPts val="0"/>
              </a:spcAft>
              <a:buSzPts val="1600"/>
              <a:buChar char="•"/>
              <a:defRPr sz="1600"/>
            </a:lvl8pPr>
            <a:lvl9pPr marL="4114800" lvl="8" indent="-330200" algn="l">
              <a:spcBef>
                <a:spcPts val="320"/>
              </a:spcBef>
              <a:spcAft>
                <a:spcPts val="0"/>
              </a:spcAft>
              <a:buSzPts val="1600"/>
              <a:buChar char="•"/>
              <a:defRPr sz="1600"/>
            </a:lvl9pPr>
          </a:lstStyle>
          <a:p>
            <a:endParaRPr/>
          </a:p>
        </p:txBody>
      </p:sp>
      <p:sp>
        <p:nvSpPr>
          <p:cNvPr id="46" name="Google Shape;46;p6"/>
          <p:cNvSpPr txBox="1">
            <a:spLocks noGrp="1"/>
          </p:cNvSpPr>
          <p:nvPr>
            <p:ph type="body" idx="3"/>
          </p:nvPr>
        </p:nvSpPr>
        <p:spPr>
          <a:xfrm>
            <a:off x="4419600" y="1535113"/>
            <a:ext cx="3657600" cy="639762"/>
          </a:xfrm>
          <a:prstGeom prst="rect">
            <a:avLst/>
          </a:prstGeom>
          <a:noFill/>
          <a:ln>
            <a:noFill/>
          </a:ln>
        </p:spPr>
        <p:txBody>
          <a:bodyPr spcFirstLastPara="1" wrap="square" lIns="91425" tIns="45700" rIns="91425" bIns="45700" anchor="b" anchorCtr="0">
            <a:noAutofit/>
          </a:bodyPr>
          <a:lstStyle>
            <a:lvl1pPr marL="457200" lvl="0" indent="-228600" algn="ctr">
              <a:spcBef>
                <a:spcPts val="400"/>
              </a:spcBef>
              <a:spcAft>
                <a:spcPts val="0"/>
              </a:spcAft>
              <a:buSzPts val="2000"/>
              <a:buNone/>
              <a:defRPr sz="2000" b="1">
                <a:solidFill>
                  <a:schemeClr val="dk2"/>
                </a:solidFill>
              </a:defRPr>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600"/>
              <a:buNone/>
              <a:defRPr sz="1600" b="1"/>
            </a:lvl5pPr>
            <a:lvl6pPr marL="2743200" lvl="5" indent="-228600" algn="l">
              <a:spcBef>
                <a:spcPts val="320"/>
              </a:spcBef>
              <a:spcAft>
                <a:spcPts val="0"/>
              </a:spcAft>
              <a:buSzPts val="1600"/>
              <a:buNone/>
              <a:defRPr sz="1600" b="1"/>
            </a:lvl6pPr>
            <a:lvl7pPr marL="3200400" lvl="6" indent="-228600" algn="l">
              <a:spcBef>
                <a:spcPts val="320"/>
              </a:spcBef>
              <a:spcAft>
                <a:spcPts val="0"/>
              </a:spcAft>
              <a:buSzPts val="1600"/>
              <a:buNone/>
              <a:defRPr sz="1600" b="1"/>
            </a:lvl7pPr>
            <a:lvl8pPr marL="3657600" lvl="7" indent="-228600" algn="l">
              <a:spcBef>
                <a:spcPts val="320"/>
              </a:spcBef>
              <a:spcAft>
                <a:spcPts val="0"/>
              </a:spcAft>
              <a:buSzPts val="1600"/>
              <a:buNone/>
              <a:defRPr sz="1600" b="1"/>
            </a:lvl8pPr>
            <a:lvl9pPr marL="4114800" lvl="8" indent="-228600" algn="l">
              <a:spcBef>
                <a:spcPts val="320"/>
              </a:spcBef>
              <a:spcAft>
                <a:spcPts val="0"/>
              </a:spcAft>
              <a:buSzPts val="1600"/>
              <a:buNone/>
              <a:defRPr sz="1600" b="1"/>
            </a:lvl9pPr>
          </a:lstStyle>
          <a:p>
            <a:endParaRPr/>
          </a:p>
        </p:txBody>
      </p:sp>
      <p:sp>
        <p:nvSpPr>
          <p:cNvPr id="47" name="Google Shape;47;p6"/>
          <p:cNvSpPr txBox="1">
            <a:spLocks noGrp="1"/>
          </p:cNvSpPr>
          <p:nvPr>
            <p:ph type="body" idx="4"/>
          </p:nvPr>
        </p:nvSpPr>
        <p:spPr>
          <a:xfrm>
            <a:off x="4419600" y="2174875"/>
            <a:ext cx="3657600"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320"/>
              </a:spcBef>
              <a:spcAft>
                <a:spcPts val="0"/>
              </a:spcAft>
              <a:buSzPts val="1600"/>
              <a:buChar char="•"/>
              <a:defRPr sz="1600"/>
            </a:lvl5pPr>
            <a:lvl6pPr marL="2743200" lvl="5" indent="-330200" algn="l">
              <a:spcBef>
                <a:spcPts val="320"/>
              </a:spcBef>
              <a:spcAft>
                <a:spcPts val="0"/>
              </a:spcAft>
              <a:buSzPts val="1600"/>
              <a:buChar char="•"/>
              <a:defRPr sz="1600"/>
            </a:lvl6pPr>
            <a:lvl7pPr marL="3200400" lvl="6" indent="-330200" algn="l">
              <a:spcBef>
                <a:spcPts val="320"/>
              </a:spcBef>
              <a:spcAft>
                <a:spcPts val="0"/>
              </a:spcAft>
              <a:buSzPts val="1600"/>
              <a:buChar char="•"/>
              <a:defRPr sz="1600"/>
            </a:lvl7pPr>
            <a:lvl8pPr marL="3657600" lvl="7" indent="-330200" algn="l">
              <a:spcBef>
                <a:spcPts val="320"/>
              </a:spcBef>
              <a:spcAft>
                <a:spcPts val="0"/>
              </a:spcAft>
              <a:buSzPts val="1600"/>
              <a:buChar char="•"/>
              <a:defRPr sz="1600"/>
            </a:lvl8pPr>
            <a:lvl9pPr marL="4114800" lvl="8" indent="-330200" algn="l">
              <a:spcBef>
                <a:spcPts val="320"/>
              </a:spcBef>
              <a:spcAft>
                <a:spcPts val="0"/>
              </a:spcAft>
              <a:buSzPts val="1600"/>
              <a:buChar char="•"/>
              <a:defRPr sz="1600"/>
            </a:lvl9pPr>
          </a:lstStyle>
          <a:p>
            <a:endParaRPr/>
          </a:p>
        </p:txBody>
      </p:sp>
      <p:sp>
        <p:nvSpPr>
          <p:cNvPr id="48" name="Google Shape;48;p6"/>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6"/>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7"/>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7"/>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8"/>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8"/>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304801" y="5495544"/>
            <a:ext cx="7772400" cy="59436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Clr>
                <a:schemeClr val="dk2"/>
              </a:buClr>
              <a:buSzPts val="2200"/>
              <a:buFont typeface="Cambria"/>
              <a:buNone/>
              <a:defRPr sz="22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9"/>
          <p:cNvSpPr txBox="1">
            <a:spLocks noGrp="1"/>
          </p:cNvSpPr>
          <p:nvPr>
            <p:ph type="body" idx="1"/>
          </p:nvPr>
        </p:nvSpPr>
        <p:spPr>
          <a:xfrm>
            <a:off x="304799" y="6096000"/>
            <a:ext cx="7772401" cy="609600"/>
          </a:xfrm>
          <a:prstGeom prst="rect">
            <a:avLst/>
          </a:prstGeom>
          <a:noFill/>
          <a:ln>
            <a:noFill/>
          </a:ln>
        </p:spPr>
        <p:txBody>
          <a:bodyPr spcFirstLastPara="1" wrap="square" lIns="91425" tIns="45700" rIns="91425" bIns="45700" anchor="t" anchorCtr="0">
            <a:normAutofit/>
          </a:bodyPr>
          <a:lstStyle>
            <a:lvl1pPr marL="457200" lvl="0" indent="-228600" algn="ctr">
              <a:spcBef>
                <a:spcPts val="320"/>
              </a:spcBef>
              <a:spcAft>
                <a:spcPts val="0"/>
              </a:spcAft>
              <a:buSzPts val="1600"/>
              <a:buNone/>
              <a:defRPr sz="16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900"/>
              <a:buNone/>
              <a:defRPr sz="900"/>
            </a:lvl5pPr>
            <a:lvl6pPr marL="2743200" lvl="5" indent="-228600" algn="l">
              <a:spcBef>
                <a:spcPts val="180"/>
              </a:spcBef>
              <a:spcAft>
                <a:spcPts val="0"/>
              </a:spcAft>
              <a:buSzPts val="900"/>
              <a:buNone/>
              <a:defRPr sz="900"/>
            </a:lvl6pPr>
            <a:lvl7pPr marL="3200400" lvl="6" indent="-228600" algn="l">
              <a:spcBef>
                <a:spcPts val="180"/>
              </a:spcBef>
              <a:spcAft>
                <a:spcPts val="0"/>
              </a:spcAft>
              <a:buSzPts val="900"/>
              <a:buNone/>
              <a:defRPr sz="900"/>
            </a:lvl7pPr>
            <a:lvl8pPr marL="3657600" lvl="7" indent="-228600" algn="l">
              <a:spcBef>
                <a:spcPts val="180"/>
              </a:spcBef>
              <a:spcAft>
                <a:spcPts val="0"/>
              </a:spcAft>
              <a:buSzPts val="900"/>
              <a:buNone/>
              <a:defRPr sz="900"/>
            </a:lvl8pPr>
            <a:lvl9pPr marL="4114800" lvl="8" indent="-228600" algn="l">
              <a:spcBef>
                <a:spcPts val="180"/>
              </a:spcBef>
              <a:spcAft>
                <a:spcPts val="0"/>
              </a:spcAft>
              <a:buSzPts val="900"/>
              <a:buNone/>
              <a:defRPr sz="900"/>
            </a:lvl9pPr>
          </a:lstStyle>
          <a:p>
            <a:endParaRPr/>
          </a:p>
        </p:txBody>
      </p:sp>
      <p:sp>
        <p:nvSpPr>
          <p:cNvPr id="63" name="Google Shape;63;p9"/>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9"/>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66" name="Google Shape;66;p9"/>
          <p:cNvSpPr txBox="1">
            <a:spLocks noGrp="1"/>
          </p:cNvSpPr>
          <p:nvPr>
            <p:ph type="body" idx="2"/>
          </p:nvPr>
        </p:nvSpPr>
        <p:spPr>
          <a:xfrm>
            <a:off x="304800" y="381000"/>
            <a:ext cx="7772400" cy="494284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10"/>
          <p:cNvSpPr txBox="1">
            <a:spLocks noGrp="1"/>
          </p:cNvSpPr>
          <p:nvPr>
            <p:ph type="title"/>
          </p:nvPr>
        </p:nvSpPr>
        <p:spPr>
          <a:xfrm>
            <a:off x="301752" y="5495278"/>
            <a:ext cx="7772400" cy="594626"/>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Clr>
                <a:schemeClr val="dk2"/>
              </a:buClr>
              <a:buSzPts val="2200"/>
              <a:buFont typeface="Cambria"/>
              <a:buNone/>
              <a:defRPr sz="2200" b="1">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0"/>
          <p:cNvSpPr>
            <a:spLocks noGrp="1"/>
          </p:cNvSpPr>
          <p:nvPr>
            <p:ph type="pic" idx="2"/>
          </p:nvPr>
        </p:nvSpPr>
        <p:spPr>
          <a:xfrm>
            <a:off x="0" y="0"/>
            <a:ext cx="8458200" cy="5486400"/>
          </a:xfrm>
          <a:prstGeom prst="rect">
            <a:avLst/>
          </a:prstGeom>
          <a:noFill/>
          <a:ln>
            <a:noFill/>
          </a:ln>
        </p:spPr>
      </p:sp>
      <p:sp>
        <p:nvSpPr>
          <p:cNvPr id="70" name="Google Shape;70;p10"/>
          <p:cNvSpPr txBox="1">
            <a:spLocks noGrp="1"/>
          </p:cNvSpPr>
          <p:nvPr>
            <p:ph type="body" idx="1"/>
          </p:nvPr>
        </p:nvSpPr>
        <p:spPr>
          <a:xfrm>
            <a:off x="301752" y="6096000"/>
            <a:ext cx="7772400" cy="612648"/>
          </a:xfrm>
          <a:prstGeom prst="rect">
            <a:avLst/>
          </a:prstGeom>
          <a:noFill/>
          <a:ln>
            <a:noFill/>
          </a:ln>
        </p:spPr>
        <p:txBody>
          <a:bodyPr spcFirstLastPara="1" wrap="square" lIns="91425" tIns="45700" rIns="91425" bIns="45700" anchor="t" anchorCtr="0">
            <a:normAutofit/>
          </a:bodyPr>
          <a:lstStyle>
            <a:lvl1pPr marL="457200" lvl="0" indent="-228600" algn="ctr">
              <a:spcBef>
                <a:spcPts val="320"/>
              </a:spcBef>
              <a:spcAft>
                <a:spcPts val="0"/>
              </a:spcAft>
              <a:buSzPts val="1600"/>
              <a:buNone/>
              <a:defRPr sz="16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900"/>
              <a:buNone/>
              <a:defRPr sz="900"/>
            </a:lvl5pPr>
            <a:lvl6pPr marL="2743200" lvl="5" indent="-228600" algn="l">
              <a:spcBef>
                <a:spcPts val="180"/>
              </a:spcBef>
              <a:spcAft>
                <a:spcPts val="0"/>
              </a:spcAft>
              <a:buSzPts val="900"/>
              <a:buNone/>
              <a:defRPr sz="900"/>
            </a:lvl6pPr>
            <a:lvl7pPr marL="3200400" lvl="6" indent="-228600" algn="l">
              <a:spcBef>
                <a:spcPts val="180"/>
              </a:spcBef>
              <a:spcAft>
                <a:spcPts val="0"/>
              </a:spcAft>
              <a:buSzPts val="900"/>
              <a:buNone/>
              <a:defRPr sz="900"/>
            </a:lvl7pPr>
            <a:lvl8pPr marL="3657600" lvl="7" indent="-228600" algn="l">
              <a:spcBef>
                <a:spcPts val="180"/>
              </a:spcBef>
              <a:spcAft>
                <a:spcPts val="0"/>
              </a:spcAft>
              <a:buSzPts val="900"/>
              <a:buNone/>
              <a:defRPr sz="900"/>
            </a:lvl8pPr>
            <a:lvl9pPr marL="4114800" lvl="8" indent="-228600" algn="l">
              <a:spcBef>
                <a:spcPts val="180"/>
              </a:spcBef>
              <a:spcAft>
                <a:spcPts val="0"/>
              </a:spcAft>
              <a:buSzPts val="900"/>
              <a:buNone/>
              <a:defRPr sz="900"/>
            </a:lvl9pPr>
          </a:lstStyle>
          <a:p>
            <a:endParaRPr/>
          </a:p>
        </p:txBody>
      </p:sp>
      <p:sp>
        <p:nvSpPr>
          <p:cNvPr id="71" name="Google Shape;71;p10"/>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0"/>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73" name="Google Shape;73;p10"/>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75000">
              <a:schemeClr val="lt1"/>
            </a:gs>
            <a:gs pos="100000">
              <a:srgbClr val="D8D8D8"/>
            </a:gs>
          </a:gsLst>
          <a:path path="circle">
            <a:fillToRect l="50000" t="50000" r="50000" b="50000"/>
          </a:path>
          <a:tileRect/>
        </a:gra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dk2"/>
              </a:buClr>
              <a:buSzPts val="4600"/>
              <a:buFont typeface="Cambria"/>
              <a:buNone/>
              <a:defRPr sz="4600" b="0" i="0" u="none" strike="noStrike" cap="none">
                <a:solidFill>
                  <a:schemeClr val="dk2"/>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lvl1pPr marL="457200" marR="0" lvl="0" indent="-368300" algn="l" rtl="0">
              <a:spcBef>
                <a:spcPts val="440"/>
              </a:spcBef>
              <a:spcAft>
                <a:spcPts val="0"/>
              </a:spcAft>
              <a:buClr>
                <a:schemeClr val="accent1"/>
              </a:buClr>
              <a:buSzPts val="2200"/>
              <a:buFont typeface="Arial"/>
              <a:buChar char="•"/>
              <a:defRPr sz="22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accent2"/>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accent3"/>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accent4"/>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17500" algn="l" rtl="0">
              <a:spcBef>
                <a:spcPts val="280"/>
              </a:spcBef>
              <a:spcAft>
                <a:spcPts val="0"/>
              </a:spcAft>
              <a:buClr>
                <a:schemeClr val="accent5"/>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spcBef>
                <a:spcPts val="280"/>
              </a:spcBef>
              <a:spcAft>
                <a:spcPts val="0"/>
              </a:spcAft>
              <a:buClr>
                <a:schemeClr val="accent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spcBef>
                <a:spcPts val="280"/>
              </a:spcBef>
              <a:spcAft>
                <a:spcPts val="0"/>
              </a:spcAft>
              <a:buClr>
                <a:schemeClr val="accent2"/>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spcBef>
                <a:spcPts val="280"/>
              </a:spcBef>
              <a:spcAft>
                <a:spcPts val="0"/>
              </a:spcAft>
              <a:buClr>
                <a:schemeClr val="accent3"/>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spcBef>
                <a:spcPts val="280"/>
              </a:spcBef>
              <a:spcAft>
                <a:spcPts val="0"/>
              </a:spcAft>
              <a:buClr>
                <a:schemeClr val="accent4"/>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2" name="Google Shape;12;p1"/>
          <p:cNvSpPr/>
          <p:nvPr/>
        </p:nvSpPr>
        <p:spPr>
          <a:xfrm>
            <a:off x="8458200" y="0"/>
            <a:ext cx="6858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13;p1"/>
          <p:cNvSpPr/>
          <p:nvPr/>
        </p:nvSpPr>
        <p:spPr>
          <a:xfrm>
            <a:off x="8458200" y="5486400"/>
            <a:ext cx="685800" cy="68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 name="Google Shape;14;p1"/>
          <p:cNvSpPr>
            <a:spLocks noGrp="1"/>
          </p:cNvSpPr>
          <p:nvPr>
            <p:ph type="sldNum" idx="12"/>
          </p:nvPr>
        </p:nvSpPr>
        <p:spPr>
          <a:xfrm>
            <a:off x="8531788" y="5648960"/>
            <a:ext cx="548640" cy="396240"/>
          </a:xfrm>
          <a:prstGeom prst="bracketPair">
            <a:avLst/>
          </a:prstGeom>
          <a:noFill/>
          <a:ln w="19050" cap="flat" cmpd="sng">
            <a:solidFill>
              <a:srgbClr val="FFFFFF"/>
            </a:solidFill>
            <a:prstDash val="solid"/>
            <a:round/>
            <a:headEnd type="none" w="sm" len="sm"/>
            <a:tailEnd type="none" w="sm" len="sm"/>
          </a:ln>
        </p:spPr>
        <p:txBody>
          <a:bodyPr spcFirstLastPara="1" wrap="square" lIns="0" tIns="0" rIns="0" bIns="0" anchor="ctr" anchorCtr="0">
            <a:noAutofit/>
          </a:bodyPr>
          <a:lstStyle>
            <a:lvl1pPr marL="0" marR="0" lvl="0" indent="0" algn="ctr" rtl="0">
              <a:spcBef>
                <a:spcPts val="0"/>
              </a:spcBef>
              <a:buNone/>
              <a:defRPr sz="1800" b="0" i="0" u="none" strike="noStrike" cap="none">
                <a:solidFill>
                  <a:srgbClr val="FFFFFF"/>
                </a:solidFill>
                <a:latin typeface="Calibri"/>
                <a:ea typeface="Calibri"/>
                <a:cs typeface="Calibri"/>
                <a:sym typeface="Calibri"/>
              </a:defRPr>
            </a:lvl1pPr>
            <a:lvl2pPr marL="0" marR="0" lvl="1" indent="0" algn="ctr" rtl="0">
              <a:spcBef>
                <a:spcPts val="0"/>
              </a:spcBef>
              <a:buNone/>
              <a:defRPr sz="1800" b="0" i="0" u="none" strike="noStrike" cap="none">
                <a:solidFill>
                  <a:srgbClr val="FFFFFF"/>
                </a:solidFill>
                <a:latin typeface="Calibri"/>
                <a:ea typeface="Calibri"/>
                <a:cs typeface="Calibri"/>
                <a:sym typeface="Calibri"/>
              </a:defRPr>
            </a:lvl2pPr>
            <a:lvl3pPr marL="0" marR="0" lvl="2" indent="0" algn="ctr" rtl="0">
              <a:spcBef>
                <a:spcPts val="0"/>
              </a:spcBef>
              <a:buNone/>
              <a:defRPr sz="1800" b="0" i="0" u="none" strike="noStrike" cap="none">
                <a:solidFill>
                  <a:srgbClr val="FFFFFF"/>
                </a:solidFill>
                <a:latin typeface="Calibri"/>
                <a:ea typeface="Calibri"/>
                <a:cs typeface="Calibri"/>
                <a:sym typeface="Calibri"/>
              </a:defRPr>
            </a:lvl3pPr>
            <a:lvl4pPr marL="0" marR="0" lvl="3" indent="0" algn="ctr" rtl="0">
              <a:spcBef>
                <a:spcPts val="0"/>
              </a:spcBef>
              <a:buNone/>
              <a:defRPr sz="1800" b="0" i="0" u="none" strike="noStrike" cap="none">
                <a:solidFill>
                  <a:srgbClr val="FFFFFF"/>
                </a:solidFill>
                <a:latin typeface="Calibri"/>
                <a:ea typeface="Calibri"/>
                <a:cs typeface="Calibri"/>
                <a:sym typeface="Calibri"/>
              </a:defRPr>
            </a:lvl4pPr>
            <a:lvl5pPr marL="0" marR="0" lvl="4" indent="0" algn="ctr" rtl="0">
              <a:spcBef>
                <a:spcPts val="0"/>
              </a:spcBef>
              <a:buNone/>
              <a:defRPr sz="1800" b="0" i="0" u="none" strike="noStrike" cap="none">
                <a:solidFill>
                  <a:srgbClr val="FFFFFF"/>
                </a:solidFill>
                <a:latin typeface="Calibri"/>
                <a:ea typeface="Calibri"/>
                <a:cs typeface="Calibri"/>
                <a:sym typeface="Calibri"/>
              </a:defRPr>
            </a:lvl5pPr>
            <a:lvl6pPr marL="0" marR="0" lvl="5" indent="0" algn="ctr" rtl="0">
              <a:spcBef>
                <a:spcPts val="0"/>
              </a:spcBef>
              <a:buNone/>
              <a:defRPr sz="1800" b="0" i="0" u="none" strike="noStrike" cap="none">
                <a:solidFill>
                  <a:srgbClr val="FFFFFF"/>
                </a:solidFill>
                <a:latin typeface="Calibri"/>
                <a:ea typeface="Calibri"/>
                <a:cs typeface="Calibri"/>
                <a:sym typeface="Calibri"/>
              </a:defRPr>
            </a:lvl6pPr>
            <a:lvl7pPr marL="0" marR="0" lvl="6" indent="0" algn="ctr" rtl="0">
              <a:spcBef>
                <a:spcPts val="0"/>
              </a:spcBef>
              <a:buNone/>
              <a:defRPr sz="1800" b="0" i="0" u="none" strike="noStrike" cap="none">
                <a:solidFill>
                  <a:srgbClr val="FFFFFF"/>
                </a:solidFill>
                <a:latin typeface="Calibri"/>
                <a:ea typeface="Calibri"/>
                <a:cs typeface="Calibri"/>
                <a:sym typeface="Calibri"/>
              </a:defRPr>
            </a:lvl7pPr>
            <a:lvl8pPr marL="0" marR="0" lvl="7" indent="0" algn="ctr" rtl="0">
              <a:spcBef>
                <a:spcPts val="0"/>
              </a:spcBef>
              <a:buNone/>
              <a:defRPr sz="1800" b="0" i="0" u="none" strike="noStrike" cap="none">
                <a:solidFill>
                  <a:srgbClr val="FFFFFF"/>
                </a:solidFill>
                <a:latin typeface="Calibri"/>
                <a:ea typeface="Calibri"/>
                <a:cs typeface="Calibri"/>
                <a:sym typeface="Calibri"/>
              </a:defRPr>
            </a:lvl8pPr>
            <a:lvl9pPr marL="0" marR="0" lvl="8" indent="0" algn="ctr" rtl="0">
              <a:spcBef>
                <a:spcPts val="0"/>
              </a:spcBef>
              <a:buNone/>
              <a:defRPr sz="1800" b="0" i="0" u="none" strike="noStrike" cap="none">
                <a:solidFill>
                  <a:srgbClr val="FFFFFF"/>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5" name="Google Shape;15;p1"/>
          <p:cNvSpPr txBox="1">
            <a:spLocks noGrp="1"/>
          </p:cNvSpPr>
          <p:nvPr>
            <p:ph type="ftr" idx="11"/>
          </p:nvPr>
        </p:nvSpPr>
        <p:spPr>
          <a:xfrm rot="-5400000">
            <a:off x="7586910" y="4048760"/>
            <a:ext cx="2367281" cy="36576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chemeClr val="lt2"/>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
          <p:cNvSpPr txBox="1">
            <a:spLocks noGrp="1"/>
          </p:cNvSpPr>
          <p:nvPr>
            <p:ph type="dt" idx="10"/>
          </p:nvPr>
        </p:nvSpPr>
        <p:spPr>
          <a:xfrm rot="-5400000">
            <a:off x="7551351" y="1645920"/>
            <a:ext cx="2438399" cy="36576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2"/>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drive.google.com/file/d/1z7WvpAYG4Yf3dDtk9sK3PJoH1lpCoCP-/view"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hyperlink" Target="http://drive.google.com/file/d/1HvbOl1Lar5ExB1KbDnKSRiYl8V7pRlMg/view" TargetMode="Externa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3"/>
          <p:cNvSpPr txBox="1">
            <a:spLocks noGrp="1"/>
          </p:cNvSpPr>
          <p:nvPr>
            <p:ph type="ctrTitle"/>
          </p:nvPr>
        </p:nvSpPr>
        <p:spPr>
          <a:xfrm>
            <a:off x="1327036" y="914401"/>
            <a:ext cx="6947127" cy="3488266"/>
          </a:xfrm>
          <a:prstGeom prst="rect">
            <a:avLst/>
          </a:prstGeom>
          <a:noFill/>
          <a:ln>
            <a:noFill/>
          </a:ln>
        </p:spPr>
        <p:txBody>
          <a:bodyPr spcFirstLastPara="1" wrap="square" lIns="91425" tIns="45700" rIns="91425" bIns="45700" anchor="b" anchorCtr="0">
            <a:normAutofit fontScale="90000"/>
          </a:bodyPr>
          <a:lstStyle/>
          <a:p>
            <a:pPr marL="0" lvl="0" indent="0" algn="r" rtl="0">
              <a:spcBef>
                <a:spcPts val="0"/>
              </a:spcBef>
              <a:spcAft>
                <a:spcPts val="0"/>
              </a:spcAft>
              <a:buClr>
                <a:schemeClr val="dk2"/>
              </a:buClr>
              <a:buSzPct val="100000"/>
              <a:buFont typeface="Cambria"/>
              <a:buNone/>
            </a:pPr>
            <a:r>
              <a:rPr lang="en-US" sz="7600"/>
              <a:t>NVIDIA TX Autonomous Vehicle</a:t>
            </a:r>
            <a:endParaRPr sz="7600"/>
          </a:p>
        </p:txBody>
      </p:sp>
      <p:sp>
        <p:nvSpPr>
          <p:cNvPr id="91" name="Google Shape;91;p13"/>
          <p:cNvSpPr txBox="1">
            <a:spLocks noGrp="1"/>
          </p:cNvSpPr>
          <p:nvPr>
            <p:ph type="subTitle" idx="1"/>
          </p:nvPr>
        </p:nvSpPr>
        <p:spPr>
          <a:xfrm>
            <a:off x="4800600" y="5183841"/>
            <a:ext cx="4038600" cy="1347588"/>
          </a:xfrm>
          <a:prstGeom prst="rect">
            <a:avLst/>
          </a:prstGeom>
          <a:noFill/>
          <a:ln>
            <a:noFill/>
          </a:ln>
        </p:spPr>
        <p:txBody>
          <a:bodyPr spcFirstLastPara="1" wrap="square" lIns="91425" tIns="45700" rIns="91425" bIns="45700" anchor="t" anchorCtr="0">
            <a:normAutofit/>
          </a:bodyPr>
          <a:lstStyle/>
          <a:p>
            <a:pPr marL="0" lvl="0" indent="0" algn="l" rtl="0">
              <a:spcBef>
                <a:spcPts val="400"/>
              </a:spcBef>
              <a:spcAft>
                <a:spcPts val="0"/>
              </a:spcAft>
              <a:buNone/>
            </a:pPr>
            <a:r>
              <a:rPr lang="en-US"/>
              <a:t>Name: Chan Ryu, Maximilian See</a:t>
            </a:r>
            <a:endParaRPr/>
          </a:p>
          <a:p>
            <a:pPr marL="0" lvl="0" indent="0" algn="l" rtl="0">
              <a:spcBef>
                <a:spcPts val="400"/>
              </a:spcBef>
              <a:spcAft>
                <a:spcPts val="0"/>
              </a:spcAft>
              <a:buNone/>
            </a:pPr>
            <a:r>
              <a:rPr lang="en-US"/>
              <a:t>Matrix: 2101726D, 2102869A</a:t>
            </a:r>
            <a:endParaRPr/>
          </a:p>
          <a:p>
            <a:pPr marL="0" lvl="0" indent="0" algn="l" rtl="0">
              <a:spcBef>
                <a:spcPts val="400"/>
              </a:spcBef>
              <a:spcAft>
                <a:spcPts val="0"/>
              </a:spcAft>
              <a:buNone/>
            </a:pPr>
            <a:r>
              <a:rPr lang="en-US"/>
              <a:t>Supervisor: Mr Tan Sio Poh</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959740" y="0"/>
            <a:ext cx="4905214" cy="136901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Limitations</a:t>
            </a:r>
            <a:endParaRPr/>
          </a:p>
        </p:txBody>
      </p:sp>
      <p:sp>
        <p:nvSpPr>
          <p:cNvPr id="195" name="Google Shape;195;p22"/>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120000"/>
              </a:lnSpc>
              <a:spcBef>
                <a:spcPts val="0"/>
              </a:spcBef>
              <a:spcAft>
                <a:spcPts val="0"/>
              </a:spcAft>
              <a:buNone/>
            </a:pPr>
            <a:r>
              <a:rPr lang="en-US" sz="2000" b="1"/>
              <a:t>Resource Considerations:</a:t>
            </a:r>
            <a:endParaRPr sz="2000" b="1"/>
          </a:p>
          <a:p>
            <a:pPr marL="0" lvl="0" indent="0" algn="l" rtl="0">
              <a:lnSpc>
                <a:spcPct val="120000"/>
              </a:lnSpc>
              <a:spcBef>
                <a:spcPts val="0"/>
              </a:spcBef>
              <a:spcAft>
                <a:spcPts val="0"/>
              </a:spcAft>
              <a:buNone/>
            </a:pPr>
            <a:r>
              <a:rPr lang="en-US" sz="2000"/>
              <a:t>Due to a lack of CPU, RAM and Storage resources in the robot, we had to scale down our model, and limit the complexity of them. </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r>
              <a:rPr lang="en-US" sz="2000" b="1"/>
              <a:t>Hardware Restrictions:</a:t>
            </a:r>
            <a:endParaRPr sz="2000" b="1"/>
          </a:p>
          <a:p>
            <a:pPr marL="0" lvl="0" indent="0" algn="l" rtl="0">
              <a:lnSpc>
                <a:spcPct val="120000"/>
              </a:lnSpc>
              <a:spcBef>
                <a:spcPts val="0"/>
              </a:spcBef>
              <a:spcAft>
                <a:spcPts val="0"/>
              </a:spcAft>
              <a:buNone/>
            </a:pPr>
            <a:r>
              <a:rPr lang="en-US" sz="2000"/>
              <a:t>Due to hardware restrictions such as the battery not working, it has to be connected to a power supply at all times. As such, it cannot travel very far in demos.</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r>
              <a:rPr lang="en-US" sz="2000" b="1"/>
              <a:t>Security Issue:</a:t>
            </a:r>
            <a:endParaRPr sz="2000" b="1"/>
          </a:p>
          <a:p>
            <a:pPr marL="0" lvl="0" indent="0" algn="l" rtl="0">
              <a:lnSpc>
                <a:spcPct val="120000"/>
              </a:lnSpc>
              <a:spcBef>
                <a:spcPts val="0"/>
              </a:spcBef>
              <a:spcAft>
                <a:spcPts val="0"/>
              </a:spcAft>
              <a:buNone/>
            </a:pPr>
            <a:r>
              <a:rPr lang="en-US" sz="2000"/>
              <a:t>Our development environment cannot use the internet due to security limitations on the school wifi. Without that we cannot deploy our code which was intended to send a video file of what the robot saw for data analysis to AWS .</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411480" lvl="0" indent="0" algn="l" rtl="0">
              <a:lnSpc>
                <a:spcPct val="120000"/>
              </a:lnSpc>
              <a:spcBef>
                <a:spcPts val="0"/>
              </a:spcBef>
              <a:spcAft>
                <a:spcPts val="0"/>
              </a:spcAft>
              <a:buNone/>
            </a:pPr>
            <a:endParaRPr sz="1700" b="1"/>
          </a:p>
          <a:p>
            <a:pPr marL="411480" lvl="1" indent="0" algn="l" rtl="0">
              <a:lnSpc>
                <a:spcPct val="120000"/>
              </a:lnSpc>
              <a:spcBef>
                <a:spcPts val="0"/>
              </a:spcBef>
              <a:spcAft>
                <a:spcPts val="0"/>
              </a:spcAft>
              <a:buSzPct val="100000"/>
              <a:buNone/>
            </a:pPr>
            <a:r>
              <a:rPr lang="en-US" sz="1700" b="1"/>
              <a:t> </a:t>
            </a:r>
            <a:endParaRPr sz="1700"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3"/>
          <p:cNvSpPr txBox="1">
            <a:spLocks noGrp="1"/>
          </p:cNvSpPr>
          <p:nvPr>
            <p:ph type="title"/>
          </p:nvPr>
        </p:nvSpPr>
        <p:spPr>
          <a:xfrm>
            <a:off x="402064" y="65085"/>
            <a:ext cx="7903431" cy="133802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Future Enhancement</a:t>
            </a:r>
            <a:endParaRPr/>
          </a:p>
        </p:txBody>
      </p:sp>
      <p:sp>
        <p:nvSpPr>
          <p:cNvPr id="201" name="Google Shape;201;p23"/>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spcBef>
                <a:spcPts val="0"/>
              </a:spcBef>
              <a:spcAft>
                <a:spcPts val="0"/>
              </a:spcAft>
              <a:buNone/>
            </a:pPr>
            <a:r>
              <a:rPr lang="en-US" b="1"/>
              <a:t>Enhanced Camera Setup:</a:t>
            </a:r>
            <a:endParaRPr b="1"/>
          </a:p>
          <a:p>
            <a:pPr marL="0" lvl="0" indent="0" algn="l" rtl="0">
              <a:spcBef>
                <a:spcPts val="0"/>
              </a:spcBef>
              <a:spcAft>
                <a:spcPts val="0"/>
              </a:spcAft>
              <a:buNone/>
            </a:pPr>
            <a:r>
              <a:rPr lang="en-US"/>
              <a:t>Integrate additional cameras to improve data capture for the robot.</a:t>
            </a:r>
            <a:endParaRPr/>
          </a:p>
          <a:p>
            <a:pPr marL="342900" lvl="0" indent="-88900" algn="l" rtl="0">
              <a:spcBef>
                <a:spcPts val="0"/>
              </a:spcBef>
              <a:spcAft>
                <a:spcPts val="0"/>
              </a:spcAft>
              <a:buNone/>
            </a:pPr>
            <a:endParaRPr/>
          </a:p>
          <a:p>
            <a:pPr marL="0" lvl="0" indent="0" algn="l" rtl="0">
              <a:spcBef>
                <a:spcPts val="0"/>
              </a:spcBef>
              <a:spcAft>
                <a:spcPts val="0"/>
              </a:spcAft>
              <a:buNone/>
            </a:pPr>
            <a:r>
              <a:rPr lang="en-US" b="1"/>
              <a:t>Advanced Model Implementation:</a:t>
            </a:r>
            <a:endParaRPr b="1"/>
          </a:p>
          <a:p>
            <a:pPr marL="0" lvl="0" indent="0" algn="l" rtl="0">
              <a:spcBef>
                <a:spcPts val="0"/>
              </a:spcBef>
              <a:spcAft>
                <a:spcPts val="0"/>
              </a:spcAft>
              <a:buNone/>
            </a:pPr>
            <a:r>
              <a:rPr lang="en-US"/>
              <a:t>Incorporate models like Behavioral Cloning or Reinforcement Learning to boost decision-making precision.</a:t>
            </a:r>
            <a:endParaRPr/>
          </a:p>
          <a:p>
            <a:pPr marL="342900" lvl="0" indent="-88900" algn="l" rtl="0">
              <a:spcBef>
                <a:spcPts val="0"/>
              </a:spcBef>
              <a:spcAft>
                <a:spcPts val="0"/>
              </a:spcAft>
              <a:buNone/>
            </a:pPr>
            <a:endParaRPr/>
          </a:p>
          <a:p>
            <a:pPr marL="0" lvl="0" indent="0" algn="l" rtl="0">
              <a:spcBef>
                <a:spcPts val="0"/>
              </a:spcBef>
              <a:spcAft>
                <a:spcPts val="0"/>
              </a:spcAft>
              <a:buNone/>
            </a:pPr>
            <a:r>
              <a:rPr lang="en-US" b="1"/>
              <a:t>Optimal Hardware Upgrades:</a:t>
            </a:r>
            <a:endParaRPr b="1"/>
          </a:p>
          <a:p>
            <a:pPr marL="0" lvl="0" indent="0" algn="l" rtl="0">
              <a:spcBef>
                <a:spcPts val="0"/>
              </a:spcBef>
              <a:spcAft>
                <a:spcPts val="0"/>
              </a:spcAft>
              <a:buNone/>
            </a:pPr>
            <a:r>
              <a:rPr lang="en-US"/>
              <a:t>Upgrade with LiDAR sensors to enhance environmental mapping and awareness.</a:t>
            </a:r>
            <a:endParaRPr/>
          </a:p>
          <a:p>
            <a:pPr marL="342900" lvl="0" indent="-88900" algn="l" rtl="0">
              <a:spcBef>
                <a:spcPts val="0"/>
              </a:spcBef>
              <a:spcAft>
                <a:spcPts val="0"/>
              </a:spcAft>
              <a:buNone/>
            </a:pPr>
            <a:endParaRPr/>
          </a:p>
          <a:p>
            <a:pPr marL="0" lvl="0" indent="0" algn="l" rtl="0">
              <a:spcBef>
                <a:spcPts val="0"/>
              </a:spcBef>
              <a:spcAft>
                <a:spcPts val="0"/>
              </a:spcAft>
              <a:buNone/>
            </a:pPr>
            <a:r>
              <a:rPr lang="en-US" b="1"/>
              <a:t>Decision-Making:</a:t>
            </a:r>
            <a:endParaRPr b="1"/>
          </a:p>
          <a:p>
            <a:pPr marL="0" lvl="0" indent="0" algn="l" rtl="0">
              <a:spcBef>
                <a:spcPts val="0"/>
              </a:spcBef>
              <a:spcAft>
                <a:spcPts val="0"/>
              </a:spcAft>
              <a:buNone/>
            </a:pPr>
            <a:r>
              <a:rPr lang="en-US"/>
              <a:t>Better cameras and models will aid the robot in making more informed choices.</a:t>
            </a:r>
            <a:endParaRPr/>
          </a:p>
          <a:p>
            <a:pPr marL="0" lvl="0" indent="0" algn="l" rtl="0">
              <a:spcBef>
                <a:spcPts val="0"/>
              </a:spcBef>
              <a:spcAft>
                <a:spcPts val="0"/>
              </a:spcAft>
              <a:buNone/>
            </a:pPr>
            <a:endParaRPr/>
          </a:p>
          <a:p>
            <a:pPr marL="0" lvl="0" indent="0" algn="l" rtl="0">
              <a:spcBef>
                <a:spcPts val="0"/>
              </a:spcBef>
              <a:spcAft>
                <a:spcPts val="0"/>
              </a:spcAft>
              <a:buNone/>
            </a:pPr>
            <a:r>
              <a:rPr lang="en-US" b="1"/>
              <a:t>Expanded Spatial Understanding:</a:t>
            </a:r>
            <a:endParaRPr b="1"/>
          </a:p>
          <a:p>
            <a:pPr marL="0" lvl="0" indent="0" algn="l" rtl="0">
              <a:spcBef>
                <a:spcPts val="0"/>
              </a:spcBef>
              <a:spcAft>
                <a:spcPts val="0"/>
              </a:spcAft>
              <a:buNone/>
            </a:pPr>
            <a:r>
              <a:rPr lang="en-US"/>
              <a:t>LiDAR technology enables the robot to create comprehensive maps of its surroundings for improved navigation.</a:t>
            </a:r>
            <a:endParaRPr/>
          </a:p>
          <a:p>
            <a:pPr marL="342900" lvl="0" indent="-88900" algn="l" rtl="0">
              <a:spcBef>
                <a:spcPts val="0"/>
              </a:spcBef>
              <a:spcAft>
                <a:spcPts val="0"/>
              </a:spcAft>
              <a:buNone/>
            </a:pPr>
            <a:endParaRPr/>
          </a:p>
          <a:p>
            <a:pPr marL="342900" lvl="0" indent="-88900" algn="l" rtl="0">
              <a:spcBef>
                <a:spcPts val="0"/>
              </a:spcBef>
              <a:spcAft>
                <a:spcPts val="0"/>
              </a:spcAft>
              <a:buSzPct val="1000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title"/>
          </p:nvPr>
        </p:nvSpPr>
        <p:spPr>
          <a:xfrm>
            <a:off x="672385" y="69861"/>
            <a:ext cx="6842502" cy="133802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Challenges / Lessons Learnt</a:t>
            </a:r>
            <a:endParaRPr/>
          </a:p>
        </p:txBody>
      </p:sp>
      <p:sp>
        <p:nvSpPr>
          <p:cNvPr id="207" name="Google Shape;207;p24"/>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fontScale="70000" lnSpcReduction="20000"/>
          </a:bodyPr>
          <a:lstStyle/>
          <a:p>
            <a:pPr marL="0" lvl="0" indent="0" algn="l" rtl="0">
              <a:lnSpc>
                <a:spcPct val="120000"/>
              </a:lnSpc>
              <a:spcBef>
                <a:spcPts val="0"/>
              </a:spcBef>
              <a:spcAft>
                <a:spcPts val="0"/>
              </a:spcAft>
              <a:buNone/>
            </a:pPr>
            <a:r>
              <a:rPr lang="en-US" sz="2000" b="1"/>
              <a:t>Navigating Unfamiliar Territory:</a:t>
            </a:r>
            <a:endParaRPr sz="2000" b="1"/>
          </a:p>
          <a:p>
            <a:pPr marL="0" lvl="0" indent="0" algn="l" rtl="0">
              <a:lnSpc>
                <a:spcPct val="120000"/>
              </a:lnSpc>
              <a:spcBef>
                <a:spcPts val="0"/>
              </a:spcBef>
              <a:spcAft>
                <a:spcPts val="0"/>
              </a:spcAft>
              <a:buNone/>
            </a:pPr>
            <a:r>
              <a:rPr lang="en-US" sz="2000"/>
              <a:t>Adapting to a new product stack and hardware landscape, including ROS and CPP, presented a steep learning curve.</a:t>
            </a:r>
            <a:endParaRPr sz="2000"/>
          </a:p>
          <a:p>
            <a:pPr marL="0" lvl="0" indent="0" algn="l" rtl="0">
              <a:lnSpc>
                <a:spcPct val="120000"/>
              </a:lnSpc>
              <a:spcBef>
                <a:spcPts val="0"/>
              </a:spcBef>
              <a:spcAft>
                <a:spcPts val="0"/>
              </a:spcAft>
              <a:buNone/>
            </a:pPr>
            <a:endParaRPr sz="2000" b="1"/>
          </a:p>
          <a:p>
            <a:pPr marL="0" lvl="0" indent="0" algn="l" rtl="0">
              <a:lnSpc>
                <a:spcPct val="120000"/>
              </a:lnSpc>
              <a:spcBef>
                <a:spcPts val="0"/>
              </a:spcBef>
              <a:spcAft>
                <a:spcPts val="0"/>
              </a:spcAft>
              <a:buNone/>
            </a:pPr>
            <a:r>
              <a:rPr lang="en-US" sz="2000" b="1"/>
              <a:t>Unveiling Hardware Complexity:</a:t>
            </a:r>
            <a:endParaRPr sz="2000" b="1"/>
          </a:p>
          <a:p>
            <a:pPr marL="0" lvl="0" indent="0" algn="l" rtl="0">
              <a:lnSpc>
                <a:spcPct val="120000"/>
              </a:lnSpc>
              <a:spcBef>
                <a:spcPts val="0"/>
              </a:spcBef>
              <a:spcAft>
                <a:spcPts val="0"/>
              </a:spcAft>
              <a:buNone/>
            </a:pPr>
            <a:r>
              <a:rPr lang="en-US" sz="2000"/>
              <a:t>The intricacies of hardware wiring and coding were initially foreign to our team.</a:t>
            </a:r>
            <a:endParaRPr sz="2000"/>
          </a:p>
          <a:p>
            <a:pPr marL="0" lvl="0" indent="0" algn="l" rtl="0">
              <a:lnSpc>
                <a:spcPct val="120000"/>
              </a:lnSpc>
              <a:spcBef>
                <a:spcPts val="0"/>
              </a:spcBef>
              <a:spcAft>
                <a:spcPts val="0"/>
              </a:spcAft>
              <a:buNone/>
            </a:pPr>
            <a:endParaRPr sz="2000" b="1"/>
          </a:p>
          <a:p>
            <a:pPr marL="0" lvl="0" indent="0" algn="l" rtl="0">
              <a:lnSpc>
                <a:spcPct val="120000"/>
              </a:lnSpc>
              <a:spcBef>
                <a:spcPts val="0"/>
              </a:spcBef>
              <a:spcAft>
                <a:spcPts val="0"/>
              </a:spcAft>
              <a:buNone/>
            </a:pPr>
            <a:r>
              <a:rPr lang="en-US" sz="2000" b="1"/>
              <a:t>Encountering Hardware Hurdles:</a:t>
            </a:r>
            <a:endParaRPr sz="2000" b="1"/>
          </a:p>
          <a:p>
            <a:pPr marL="0" lvl="0" indent="0" algn="l" rtl="0">
              <a:lnSpc>
                <a:spcPct val="120000"/>
              </a:lnSpc>
              <a:spcBef>
                <a:spcPts val="0"/>
              </a:spcBef>
              <a:spcAft>
                <a:spcPts val="0"/>
              </a:spcAft>
              <a:buNone/>
            </a:pPr>
            <a:r>
              <a:rPr lang="en-US" sz="2000"/>
              <a:t>Overcoming obstacles like aged robot components leading to disruptions due to loose connections and wires.</a:t>
            </a:r>
            <a:endParaRPr sz="2000"/>
          </a:p>
          <a:p>
            <a:pPr marL="0" lvl="0" indent="0" algn="l" rtl="0">
              <a:lnSpc>
                <a:spcPct val="120000"/>
              </a:lnSpc>
              <a:spcBef>
                <a:spcPts val="0"/>
              </a:spcBef>
              <a:spcAft>
                <a:spcPts val="0"/>
              </a:spcAft>
              <a:buNone/>
            </a:pPr>
            <a:endParaRPr sz="2000" b="1"/>
          </a:p>
          <a:p>
            <a:pPr marL="0" lvl="0" indent="0" algn="l" rtl="0">
              <a:lnSpc>
                <a:spcPct val="120000"/>
              </a:lnSpc>
              <a:spcBef>
                <a:spcPts val="0"/>
              </a:spcBef>
              <a:spcAft>
                <a:spcPts val="0"/>
              </a:spcAft>
              <a:buNone/>
            </a:pPr>
            <a:r>
              <a:rPr lang="en-US" sz="2000" b="1"/>
              <a:t>Development Delays:</a:t>
            </a:r>
            <a:endParaRPr sz="2000" b="1"/>
          </a:p>
          <a:p>
            <a:pPr marL="0" lvl="0" indent="0" algn="l" rtl="0">
              <a:lnSpc>
                <a:spcPct val="120000"/>
              </a:lnSpc>
              <a:spcBef>
                <a:spcPts val="0"/>
              </a:spcBef>
              <a:spcAft>
                <a:spcPts val="0"/>
              </a:spcAft>
              <a:buNone/>
            </a:pPr>
            <a:r>
              <a:rPr lang="en-US" sz="2000"/>
              <a:t>The presence of hardware issues led to development pauses, hindering progress.</a:t>
            </a:r>
            <a:endParaRPr sz="2000"/>
          </a:p>
          <a:p>
            <a:pPr marL="0" lvl="0" indent="0" algn="l" rtl="0">
              <a:lnSpc>
                <a:spcPct val="120000"/>
              </a:lnSpc>
              <a:spcBef>
                <a:spcPts val="0"/>
              </a:spcBef>
              <a:spcAft>
                <a:spcPts val="0"/>
              </a:spcAft>
              <a:buNone/>
            </a:pPr>
            <a:endParaRPr sz="2000" b="1"/>
          </a:p>
          <a:p>
            <a:pPr marL="0" lvl="0" indent="0" algn="l" rtl="0">
              <a:lnSpc>
                <a:spcPct val="120000"/>
              </a:lnSpc>
              <a:spcBef>
                <a:spcPts val="0"/>
              </a:spcBef>
              <a:spcAft>
                <a:spcPts val="0"/>
              </a:spcAft>
              <a:buNone/>
            </a:pPr>
            <a:endParaRPr sz="2000" b="1"/>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411480" lvl="0" indent="0" algn="l" rtl="0">
              <a:lnSpc>
                <a:spcPct val="120000"/>
              </a:lnSpc>
              <a:spcBef>
                <a:spcPts val="0"/>
              </a:spcBef>
              <a:spcAft>
                <a:spcPts val="0"/>
              </a:spcAft>
              <a:buNone/>
            </a:pPr>
            <a:endParaRPr sz="1700" b="1"/>
          </a:p>
          <a:p>
            <a:pPr marL="411480" lvl="1" indent="0" algn="l" rtl="0">
              <a:lnSpc>
                <a:spcPct val="120000"/>
              </a:lnSpc>
              <a:spcBef>
                <a:spcPts val="0"/>
              </a:spcBef>
              <a:spcAft>
                <a:spcPts val="0"/>
              </a:spcAft>
              <a:buSzPct val="100000"/>
              <a:buNone/>
            </a:pPr>
            <a:r>
              <a:rPr lang="en-US" sz="1700" b="1"/>
              <a:t> </a:t>
            </a:r>
            <a:endParaRPr sz="17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title"/>
          </p:nvPr>
        </p:nvSpPr>
        <p:spPr>
          <a:xfrm>
            <a:off x="672385" y="69861"/>
            <a:ext cx="6842502" cy="133802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dirty="0"/>
              <a:t>Challenges / Lessons Learnt (personal)</a:t>
            </a:r>
            <a:endParaRPr dirty="0"/>
          </a:p>
        </p:txBody>
      </p:sp>
      <p:sp>
        <p:nvSpPr>
          <p:cNvPr id="207" name="Google Shape;207;p24"/>
          <p:cNvSpPr txBox="1">
            <a:spLocks noGrp="1"/>
          </p:cNvSpPr>
          <p:nvPr>
            <p:ph type="body" idx="1"/>
          </p:nvPr>
        </p:nvSpPr>
        <p:spPr>
          <a:xfrm>
            <a:off x="106325" y="1621466"/>
            <a:ext cx="7783033" cy="48006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20000"/>
              </a:lnSpc>
              <a:spcBef>
                <a:spcPts val="0"/>
              </a:spcBef>
              <a:spcAft>
                <a:spcPts val="0"/>
              </a:spcAft>
              <a:buNone/>
            </a:pPr>
            <a:endParaRPr sz="2000" b="1" dirty="0"/>
          </a:p>
          <a:p>
            <a:r>
              <a:rPr lang="en-SG" sz="1800" u="sng" kern="100" dirty="0">
                <a:effectLst/>
                <a:latin typeface="Calibri" panose="020F0502020204030204" pitchFamily="34" charset="0"/>
                <a:ea typeface="Calibri" panose="020F0502020204030204" pitchFamily="34" charset="0"/>
                <a:cs typeface="Calibri" panose="020F0502020204030204" pitchFamily="34" charset="0"/>
              </a:rPr>
              <a:t>Expect delays and prepare for them.</a:t>
            </a:r>
            <a:endParaRPr lang="en-SG"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SG" sz="1800" kern="100" dirty="0">
                <a:effectLst/>
                <a:latin typeface="Calibri" panose="020F0502020204030204" pitchFamily="34" charset="0"/>
                <a:ea typeface="Calibri" panose="020F0502020204030204" pitchFamily="34" charset="0"/>
                <a:cs typeface="Calibri" panose="020F0502020204030204" pitchFamily="34" charset="0"/>
              </a:rPr>
              <a:t>When starting this project, I started with the assumption that the hardware as well as software were working. This did not age well as there were multiple hardware and software issues. Thus. it’s better to read up on the past errors or problems one might encounter from forums, subreddits or Nvidia Documentation instead of preparing or learn to implement more complicated features.</a:t>
            </a:r>
            <a:r>
              <a:rPr lang="en-US" sz="1800" dirty="0">
                <a:effectLst/>
                <a:latin typeface="Calibri" panose="020F0502020204030204" pitchFamily="34" charset="0"/>
                <a:ea typeface="SimSun" panose="02010600030101010101" pitchFamily="2" charset="-122"/>
              </a:rPr>
              <a:t> </a:t>
            </a:r>
          </a:p>
          <a:p>
            <a:endParaRPr lang="en-SG" sz="1800" dirty="0">
              <a:effectLst/>
              <a:latin typeface="Times New Roman" panose="02020603050405020304" pitchFamily="18" charset="0"/>
              <a:ea typeface="SimSun" panose="02010600030101010101" pitchFamily="2" charset="-122"/>
            </a:endParaRPr>
          </a:p>
          <a:p>
            <a:pPr>
              <a:lnSpc>
                <a:spcPct val="150000"/>
              </a:lnSpc>
            </a:pPr>
            <a:r>
              <a:rPr lang="en-US" sz="1800" u="sng" dirty="0">
                <a:effectLst/>
                <a:latin typeface="Calibri" panose="020F0502020204030204" pitchFamily="34" charset="0"/>
                <a:ea typeface="SimSun" panose="02010600030101010101" pitchFamily="2" charset="-122"/>
              </a:rPr>
              <a:t>Expect things out of your control and learn to make the most out of your time. </a:t>
            </a:r>
            <a:endParaRPr lang="en-SG" sz="1800" dirty="0">
              <a:effectLst/>
              <a:latin typeface="Times New Roman" panose="02020603050405020304" pitchFamily="18" charset="0"/>
              <a:ea typeface="SimSun" panose="02010600030101010101" pitchFamily="2" charset="-122"/>
            </a:endParaRPr>
          </a:p>
          <a:p>
            <a:r>
              <a:rPr lang="en-SG" sz="1800" kern="100" dirty="0">
                <a:effectLst/>
                <a:latin typeface="Calibri" panose="020F0502020204030204" pitchFamily="34" charset="0"/>
                <a:ea typeface="Calibri" panose="020F0502020204030204" pitchFamily="34" charset="0"/>
                <a:cs typeface="Times New Roman" panose="02020603050405020304" pitchFamily="18" charset="0"/>
              </a:rPr>
              <a:t>Time is not a commodity and making the most out of your time approaching the problem in a different way or learning a tool might pay off</a:t>
            </a:r>
          </a:p>
          <a:p>
            <a:endParaRPr lang="en-SG" sz="1800" u="sng" kern="100" dirty="0">
              <a:latin typeface="Calibri" panose="020F0502020204030204" pitchFamily="34" charset="0"/>
              <a:ea typeface="SimSun" panose="02010600030101010101" pitchFamily="2" charset="-122"/>
              <a:cs typeface="Times New Roman" panose="02020603050405020304" pitchFamily="18" charset="0"/>
            </a:endParaRPr>
          </a:p>
          <a:p>
            <a:r>
              <a:rPr lang="en-US" sz="1800" u="sng" dirty="0">
                <a:effectLst/>
                <a:latin typeface="Calibri" panose="020F0502020204030204" pitchFamily="34" charset="0"/>
                <a:ea typeface="SimSun" panose="02010600030101010101" pitchFamily="2" charset="-122"/>
              </a:rPr>
              <a:t>Raise Persistent Issues Even if not Confident.</a:t>
            </a:r>
            <a:endParaRPr lang="en-SG" sz="1800" dirty="0">
              <a:effectLst/>
              <a:latin typeface="Times New Roman" panose="02020603050405020304" pitchFamily="18" charset="0"/>
              <a:ea typeface="SimSun" panose="02010600030101010101" pitchFamily="2" charset="-122"/>
            </a:endParaRPr>
          </a:p>
          <a:p>
            <a:r>
              <a:rPr lang="en-SG" sz="1800" kern="100" dirty="0">
                <a:effectLst/>
                <a:latin typeface="Calibri" panose="020F0502020204030204" pitchFamily="34" charset="0"/>
                <a:ea typeface="Calibri" panose="020F0502020204030204" pitchFamily="34" charset="0"/>
                <a:cs typeface="Times New Roman" panose="02020603050405020304" pitchFamily="18" charset="0"/>
              </a:rPr>
              <a:t>It's wiser to voice concerns about an issue rather than remain silent. </a:t>
            </a:r>
            <a:endParaRPr sz="2000" b="1" dirty="0"/>
          </a:p>
          <a:p>
            <a:pPr marL="0" lvl="0" indent="0" algn="l" rtl="0">
              <a:lnSpc>
                <a:spcPct val="120000"/>
              </a:lnSpc>
              <a:spcBef>
                <a:spcPts val="0"/>
              </a:spcBef>
              <a:spcAft>
                <a:spcPts val="0"/>
              </a:spcAft>
              <a:buNone/>
            </a:pPr>
            <a:endParaRPr sz="2000" dirty="0"/>
          </a:p>
          <a:p>
            <a:pPr marL="0" lvl="0" indent="0" algn="l" rtl="0">
              <a:lnSpc>
                <a:spcPct val="120000"/>
              </a:lnSpc>
              <a:spcBef>
                <a:spcPts val="0"/>
              </a:spcBef>
              <a:spcAft>
                <a:spcPts val="0"/>
              </a:spcAft>
              <a:buNone/>
            </a:pPr>
            <a:endParaRPr sz="2000" dirty="0"/>
          </a:p>
          <a:p>
            <a:pPr marL="0" lvl="0" indent="0" algn="l" rtl="0">
              <a:lnSpc>
                <a:spcPct val="120000"/>
              </a:lnSpc>
              <a:spcBef>
                <a:spcPts val="0"/>
              </a:spcBef>
              <a:spcAft>
                <a:spcPts val="0"/>
              </a:spcAft>
              <a:buNone/>
            </a:pPr>
            <a:endParaRPr sz="2000" dirty="0"/>
          </a:p>
          <a:p>
            <a:pPr marL="0" lvl="0" indent="0" algn="l" rtl="0">
              <a:lnSpc>
                <a:spcPct val="120000"/>
              </a:lnSpc>
              <a:spcBef>
                <a:spcPts val="0"/>
              </a:spcBef>
              <a:spcAft>
                <a:spcPts val="0"/>
              </a:spcAft>
              <a:buNone/>
            </a:pPr>
            <a:endParaRPr sz="2000" dirty="0"/>
          </a:p>
          <a:p>
            <a:pPr marL="411480" lvl="0" indent="0" algn="l" rtl="0">
              <a:lnSpc>
                <a:spcPct val="120000"/>
              </a:lnSpc>
              <a:spcBef>
                <a:spcPts val="0"/>
              </a:spcBef>
              <a:spcAft>
                <a:spcPts val="0"/>
              </a:spcAft>
              <a:buNone/>
            </a:pPr>
            <a:endParaRPr sz="1700" b="1" dirty="0"/>
          </a:p>
          <a:p>
            <a:pPr marL="411480" lvl="1" indent="0" algn="l" rtl="0">
              <a:lnSpc>
                <a:spcPct val="120000"/>
              </a:lnSpc>
              <a:spcBef>
                <a:spcPts val="0"/>
              </a:spcBef>
              <a:spcAft>
                <a:spcPts val="0"/>
              </a:spcAft>
              <a:buSzPct val="100000"/>
              <a:buNone/>
            </a:pPr>
            <a:endParaRPr sz="1700" b="1" dirty="0"/>
          </a:p>
        </p:txBody>
      </p:sp>
    </p:spTree>
    <p:extLst>
      <p:ext uri="{BB962C8B-B14F-4D97-AF65-F5344CB8AC3E}">
        <p14:creationId xmlns:p14="http://schemas.microsoft.com/office/powerpoint/2010/main" val="2694896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5"/>
          <p:cNvSpPr txBox="1">
            <a:spLocks noGrp="1"/>
          </p:cNvSpPr>
          <p:nvPr>
            <p:ph type="title"/>
          </p:nvPr>
        </p:nvSpPr>
        <p:spPr>
          <a:xfrm>
            <a:off x="457200" y="2906490"/>
            <a:ext cx="76200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2"/>
              </a:buClr>
              <a:buSzPts val="4600"/>
              <a:buFont typeface="Arial"/>
              <a:buNone/>
            </a:pPr>
            <a:r>
              <a:rPr lang="en-US" b="1" i="1">
                <a:latin typeface="Arial"/>
                <a:ea typeface="Arial"/>
                <a:cs typeface="Arial"/>
                <a:sym typeface="Arial"/>
              </a:rPr>
              <a:t>Thank You</a:t>
            </a:r>
            <a:endParaRPr b="1" i="1">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Background</a:t>
            </a:r>
            <a:endParaRPr/>
          </a:p>
        </p:txBody>
      </p:sp>
      <p:sp>
        <p:nvSpPr>
          <p:cNvPr id="98" name="Google Shape;98;p14"/>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None/>
            </a:pPr>
            <a:r>
              <a:rPr lang="en-US" sz="2000"/>
              <a:t>We wanted to create an autonomous car that can recognise traffic signs and act accordingly. Our motivation was the robot in the AI Lab. However, we were not able to replicate in fully due to hardware differences such as the mapping system.</a:t>
            </a:r>
            <a:endParaRPr sz="2000"/>
          </a:p>
          <a:p>
            <a:pPr marL="411480" lvl="0" indent="0" algn="l" rtl="0">
              <a:lnSpc>
                <a:spcPct val="120000"/>
              </a:lnSpc>
              <a:spcBef>
                <a:spcPts val="0"/>
              </a:spcBef>
              <a:spcAft>
                <a:spcPts val="0"/>
              </a:spcAft>
              <a:buNone/>
            </a:pPr>
            <a:endParaRPr sz="1700" b="1"/>
          </a:p>
          <a:p>
            <a:pPr marL="411480" lvl="1" indent="0" algn="l" rtl="0">
              <a:lnSpc>
                <a:spcPct val="120000"/>
              </a:lnSpc>
              <a:spcBef>
                <a:spcPts val="0"/>
              </a:spcBef>
              <a:spcAft>
                <a:spcPts val="0"/>
              </a:spcAft>
              <a:buSzPts val="1700"/>
              <a:buNone/>
            </a:pPr>
            <a:r>
              <a:rPr lang="en-US" sz="1700" b="1"/>
              <a:t> </a:t>
            </a:r>
            <a:endParaRPr sz="17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Targeted Users</a:t>
            </a:r>
            <a:endParaRPr/>
          </a:p>
        </p:txBody>
      </p:sp>
      <p:sp>
        <p:nvSpPr>
          <p:cNvPr id="105" name="Google Shape;105;p15"/>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p>
            <a:pPr marL="342900" lvl="0" indent="-228600" algn="l" rtl="0">
              <a:spcBef>
                <a:spcPts val="0"/>
              </a:spcBef>
              <a:spcAft>
                <a:spcPts val="0"/>
              </a:spcAft>
              <a:buSzPts val="2200"/>
              <a:buChar char="•"/>
            </a:pPr>
            <a:r>
              <a:rPr lang="en-US"/>
              <a:t>Students</a:t>
            </a:r>
            <a:endParaRPr/>
          </a:p>
          <a:p>
            <a:pPr marL="640080" lvl="1" indent="-254000" algn="l" rtl="0">
              <a:spcBef>
                <a:spcPts val="0"/>
              </a:spcBef>
              <a:spcAft>
                <a:spcPts val="0"/>
              </a:spcAft>
              <a:buSzPts val="2200"/>
              <a:buChar char="•"/>
            </a:pPr>
            <a:r>
              <a:rPr lang="en-US"/>
              <a:t>Pique their curiosity of AI Models</a:t>
            </a:r>
            <a:endParaRPr/>
          </a:p>
          <a:p>
            <a:pPr marL="640080" lvl="1" indent="-254000" algn="l" rtl="0">
              <a:spcBef>
                <a:spcPts val="0"/>
              </a:spcBef>
              <a:spcAft>
                <a:spcPts val="0"/>
              </a:spcAft>
              <a:buSzPts val="2200"/>
              <a:buChar char="•"/>
            </a:pPr>
            <a:r>
              <a:rPr lang="en-US"/>
              <a:t>Show how what we are taught in school (deep learning and models) can be applied in physical device</a:t>
            </a:r>
            <a:endParaRPr/>
          </a:p>
          <a:p>
            <a:pPr marL="0" lvl="0" indent="0" algn="l" rtl="0">
              <a:spcBef>
                <a:spcPts val="0"/>
              </a:spcBef>
              <a:spcAft>
                <a:spcPts val="0"/>
              </a:spcAft>
              <a:buNone/>
            </a:pPr>
            <a:endParaRPr/>
          </a:p>
          <a:p>
            <a:pPr marL="0" lvl="0" indent="0" algn="l" rtl="0">
              <a:spcBef>
                <a:spcPts val="0"/>
              </a:spcBef>
              <a:spcAft>
                <a:spcPts val="0"/>
              </a:spcAft>
              <a:buNone/>
            </a:pPr>
            <a:r>
              <a:rPr lang="en-US"/>
              <a:t>With further improvements (Following a route on a map)</a:t>
            </a:r>
            <a:endParaRPr/>
          </a:p>
          <a:p>
            <a:pPr marL="640080" lvl="1" indent="-254000" algn="l" rtl="0">
              <a:spcBef>
                <a:spcPts val="0"/>
              </a:spcBef>
              <a:spcAft>
                <a:spcPts val="0"/>
              </a:spcAft>
              <a:buSzPts val="2200"/>
              <a:buChar char="•"/>
            </a:pPr>
            <a:r>
              <a:rPr lang="en-US"/>
              <a:t>Companies who are interested to integrate autonomous robots </a:t>
            </a:r>
            <a:endParaRPr/>
          </a:p>
          <a:p>
            <a:pPr marL="640080" lvl="1" indent="-254000" algn="l" rtl="0">
              <a:spcBef>
                <a:spcPts val="0"/>
              </a:spcBef>
              <a:spcAft>
                <a:spcPts val="0"/>
              </a:spcAft>
              <a:buSzPts val="2200"/>
              <a:buChar char="•"/>
            </a:pPr>
            <a:r>
              <a:rPr lang="en-US"/>
              <a:t>Stock Counting in warehouse via autonomous robot</a:t>
            </a:r>
            <a:endParaRPr/>
          </a:p>
          <a:p>
            <a:pPr marL="640080" lvl="1" indent="-254000" algn="l" rtl="0">
              <a:spcBef>
                <a:spcPts val="0"/>
              </a:spcBef>
              <a:spcAft>
                <a:spcPts val="0"/>
              </a:spcAft>
              <a:buSzPts val="2200"/>
              <a:buChar char="•"/>
            </a:pPr>
            <a:r>
              <a:rPr lang="en-US"/>
              <a:t>Tray Return Robots</a:t>
            </a:r>
            <a:endParaRPr/>
          </a:p>
          <a:p>
            <a:pPr marL="640080" lvl="1" indent="-254000" algn="l" rtl="0">
              <a:spcBef>
                <a:spcPts val="0"/>
              </a:spcBef>
              <a:spcAft>
                <a:spcPts val="0"/>
              </a:spcAft>
              <a:buSzPts val="2200"/>
              <a:buChar char="•"/>
            </a:pPr>
            <a:r>
              <a:rPr lang="en-US"/>
              <a:t>Simple Deliveries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6"/>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2000"/>
              <a:t>I</a:t>
            </a:r>
            <a:r>
              <a:rPr lang="en-US"/>
              <a:t>mage Recognition of Signs (Left/Right/Straight)</a:t>
            </a:r>
            <a:endParaRPr/>
          </a:p>
        </p:txBody>
      </p:sp>
      <p:sp>
        <p:nvSpPr>
          <p:cNvPr id="111" name="Google Shape;111;p16"/>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sz="4600" b="0" i="0" u="none" strike="noStrike" cap="none">
                <a:solidFill>
                  <a:schemeClr val="dk2"/>
                </a:solidFill>
                <a:latin typeface="Cambria"/>
                <a:ea typeface="Cambria"/>
                <a:cs typeface="Cambria"/>
                <a:sym typeface="Cambria"/>
              </a:rPr>
              <a:t>Features</a:t>
            </a:r>
            <a:endParaRPr sz="4600" b="0" i="0" u="none" strike="noStrike" cap="none">
              <a:solidFill>
                <a:schemeClr val="dk2"/>
              </a:solidFill>
              <a:latin typeface="Cambria"/>
              <a:ea typeface="Cambria"/>
              <a:cs typeface="Cambria"/>
              <a:sym typeface="Cambria"/>
            </a:endParaRPr>
          </a:p>
        </p:txBody>
      </p:sp>
      <p:pic>
        <p:nvPicPr>
          <p:cNvPr id="112" name="Google Shape;112;p16"/>
          <p:cNvPicPr preferRelativeResize="0"/>
          <p:nvPr/>
        </p:nvPicPr>
        <p:blipFill>
          <a:blip r:embed="rId3">
            <a:alphaModFix/>
          </a:blip>
          <a:stretch>
            <a:fillRect/>
          </a:stretch>
        </p:blipFill>
        <p:spPr>
          <a:xfrm>
            <a:off x="5981650" y="1216625"/>
            <a:ext cx="2355525" cy="2355525"/>
          </a:xfrm>
          <a:prstGeom prst="rect">
            <a:avLst/>
          </a:prstGeom>
          <a:noFill/>
          <a:ln>
            <a:noFill/>
          </a:ln>
        </p:spPr>
      </p:pic>
      <p:pic>
        <p:nvPicPr>
          <p:cNvPr id="113" name="Google Shape;113;p16"/>
          <p:cNvPicPr preferRelativeResize="0"/>
          <p:nvPr/>
        </p:nvPicPr>
        <p:blipFill>
          <a:blip r:embed="rId4">
            <a:alphaModFix/>
          </a:blip>
          <a:stretch>
            <a:fillRect/>
          </a:stretch>
        </p:blipFill>
        <p:spPr>
          <a:xfrm>
            <a:off x="6144988" y="3623563"/>
            <a:ext cx="2028825" cy="2028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7"/>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Existing Products	</a:t>
            </a:r>
            <a:endParaRPr/>
          </a:p>
        </p:txBody>
      </p:sp>
      <p:graphicFrame>
        <p:nvGraphicFramePr>
          <p:cNvPr id="120" name="Google Shape;120;p17"/>
          <p:cNvGraphicFramePr/>
          <p:nvPr/>
        </p:nvGraphicFramePr>
        <p:xfrm>
          <a:off x="457188" y="1600200"/>
          <a:ext cx="3000000" cy="3000000"/>
        </p:xfrm>
        <a:graphic>
          <a:graphicData uri="http://schemas.openxmlformats.org/drawingml/2006/table">
            <a:tbl>
              <a:tblPr>
                <a:noFill/>
                <a:tableStyleId>{FDE9D90B-92B6-4CD6-A7A8-5DCF24AEF180}</a:tableStyleId>
              </a:tblPr>
              <a:tblGrid>
                <a:gridCol w="1561775">
                  <a:extLst>
                    <a:ext uri="{9D8B030D-6E8A-4147-A177-3AD203B41FA5}">
                      <a16:colId xmlns:a16="http://schemas.microsoft.com/office/drawing/2014/main" val="20000"/>
                    </a:ext>
                  </a:extLst>
                </a:gridCol>
                <a:gridCol w="3026525">
                  <a:extLst>
                    <a:ext uri="{9D8B030D-6E8A-4147-A177-3AD203B41FA5}">
                      <a16:colId xmlns:a16="http://schemas.microsoft.com/office/drawing/2014/main" val="20001"/>
                    </a:ext>
                  </a:extLst>
                </a:gridCol>
                <a:gridCol w="3031700">
                  <a:extLst>
                    <a:ext uri="{9D8B030D-6E8A-4147-A177-3AD203B41FA5}">
                      <a16:colId xmlns:a16="http://schemas.microsoft.com/office/drawing/2014/main" val="20002"/>
                    </a:ext>
                  </a:extLst>
                </a:gridCol>
              </a:tblGrid>
              <a:tr h="611275">
                <a:tc>
                  <a:txBody>
                    <a:bodyPr/>
                    <a:lstStyle/>
                    <a:p>
                      <a:pPr marL="0" marR="0" lvl="0" indent="0" algn="l" rtl="0">
                        <a:lnSpc>
                          <a:spcPct val="100000"/>
                        </a:lnSpc>
                        <a:spcBef>
                          <a:spcPts val="0"/>
                        </a:spcBef>
                        <a:spcAft>
                          <a:spcPts val="0"/>
                        </a:spcAft>
                        <a:buClr>
                          <a:srgbClr val="000000"/>
                        </a:buClr>
                        <a:buSzPts val="1400"/>
                        <a:buFont typeface="Arial"/>
                        <a:buNone/>
                      </a:pP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a:latin typeface="Calibri"/>
                          <a:ea typeface="Calibri"/>
                          <a:cs typeface="Calibri"/>
                          <a:sym typeface="Calibri"/>
                        </a:rPr>
                        <a:t>DonkeyCar</a:t>
                      </a: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u="none" strike="noStrike" cap="none">
                          <a:latin typeface="Calibri"/>
                          <a:ea typeface="Calibri"/>
                          <a:cs typeface="Calibri"/>
                          <a:sym typeface="Calibri"/>
                        </a:rPr>
                        <a:t>Our Robot</a:t>
                      </a:r>
                      <a:endParaRPr sz="1900" u="none" strike="noStrike" cap="none">
                        <a:latin typeface="Calibri"/>
                        <a:ea typeface="Calibri"/>
                        <a:cs typeface="Calibri"/>
                        <a:sym typeface="Calibri"/>
                      </a:endParaRPr>
                    </a:p>
                  </a:txBody>
                  <a:tcPr marL="91425" marR="91425" marT="91425" marB="91425"/>
                </a:tc>
                <a:extLst>
                  <a:ext uri="{0D108BD9-81ED-4DB2-BD59-A6C34878D82A}">
                    <a16:rowId xmlns:a16="http://schemas.microsoft.com/office/drawing/2014/main" val="10000"/>
                  </a:ext>
                </a:extLst>
              </a:tr>
              <a:tr h="611275">
                <a:tc>
                  <a:txBody>
                    <a:bodyPr/>
                    <a:lstStyle/>
                    <a:p>
                      <a:pPr marL="0" marR="0" lvl="0" indent="0" algn="l" rtl="0">
                        <a:lnSpc>
                          <a:spcPct val="100000"/>
                        </a:lnSpc>
                        <a:spcBef>
                          <a:spcPts val="0"/>
                        </a:spcBef>
                        <a:spcAft>
                          <a:spcPts val="0"/>
                        </a:spcAft>
                        <a:buClr>
                          <a:srgbClr val="000000"/>
                        </a:buClr>
                        <a:buSzPts val="1400"/>
                        <a:buFont typeface="Arial"/>
                        <a:buNone/>
                      </a:pPr>
                      <a:r>
                        <a:rPr lang="en-US" sz="1900" u="none" strike="noStrike" cap="none">
                          <a:latin typeface="Calibri"/>
                          <a:ea typeface="Calibri"/>
                          <a:cs typeface="Calibri"/>
                          <a:sym typeface="Calibri"/>
                        </a:rPr>
                        <a:t>Price</a:t>
                      </a: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a:latin typeface="Calibri"/>
                          <a:ea typeface="Calibri"/>
                          <a:cs typeface="Calibri"/>
                          <a:sym typeface="Calibri"/>
                        </a:rPr>
                        <a:t>~$250</a:t>
                      </a: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u="none" strike="noStrike" cap="none">
                          <a:latin typeface="Calibri"/>
                          <a:ea typeface="Calibri"/>
                          <a:cs typeface="Calibri"/>
                          <a:sym typeface="Calibri"/>
                        </a:rPr>
                        <a:t>~$800</a:t>
                      </a:r>
                      <a:endParaRPr sz="1900" u="none" strike="noStrike" cap="none">
                        <a:latin typeface="Calibri"/>
                        <a:ea typeface="Calibri"/>
                        <a:cs typeface="Calibri"/>
                        <a:sym typeface="Calibri"/>
                      </a:endParaRPr>
                    </a:p>
                  </a:txBody>
                  <a:tcPr marL="91425" marR="91425" marT="91425" marB="91425"/>
                </a:tc>
                <a:extLst>
                  <a:ext uri="{0D108BD9-81ED-4DB2-BD59-A6C34878D82A}">
                    <a16:rowId xmlns:a16="http://schemas.microsoft.com/office/drawing/2014/main" val="10001"/>
                  </a:ext>
                </a:extLst>
              </a:tr>
              <a:tr h="611275">
                <a:tc>
                  <a:txBody>
                    <a:bodyPr/>
                    <a:lstStyle/>
                    <a:p>
                      <a:pPr marL="0" marR="0" lvl="0" indent="0" algn="l" rtl="0">
                        <a:lnSpc>
                          <a:spcPct val="100000"/>
                        </a:lnSpc>
                        <a:spcBef>
                          <a:spcPts val="0"/>
                        </a:spcBef>
                        <a:spcAft>
                          <a:spcPts val="0"/>
                        </a:spcAft>
                        <a:buNone/>
                      </a:pPr>
                      <a:r>
                        <a:rPr lang="en-US" sz="1900">
                          <a:latin typeface="Calibri"/>
                          <a:ea typeface="Calibri"/>
                          <a:cs typeface="Calibri"/>
                          <a:sym typeface="Calibri"/>
                        </a:rPr>
                        <a:t>Hardware</a:t>
                      </a: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None/>
                      </a:pPr>
                      <a:r>
                        <a:rPr lang="en-US" sz="1900">
                          <a:latin typeface="Calibri"/>
                          <a:ea typeface="Calibri"/>
                          <a:cs typeface="Calibri"/>
                          <a:sym typeface="Calibri"/>
                        </a:rPr>
                        <a:t>Raspberry Pi + RC Car</a:t>
                      </a:r>
                      <a:endParaRPr sz="1900">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None/>
                      </a:pPr>
                      <a:r>
                        <a:rPr lang="en-US" sz="1900">
                          <a:latin typeface="Calibri"/>
                          <a:ea typeface="Calibri"/>
                          <a:cs typeface="Calibri"/>
                          <a:sym typeface="Calibri"/>
                        </a:rPr>
                        <a:t>Nvidia TX1 + Arduino + Polulu Board</a:t>
                      </a:r>
                      <a:endParaRPr sz="1900" u="none" strike="noStrike" cap="none">
                        <a:latin typeface="Calibri"/>
                        <a:ea typeface="Calibri"/>
                        <a:cs typeface="Calibri"/>
                        <a:sym typeface="Calibri"/>
                      </a:endParaRPr>
                    </a:p>
                  </a:txBody>
                  <a:tcPr marL="91425" marR="91425" marT="91425" marB="91425"/>
                </a:tc>
                <a:extLst>
                  <a:ext uri="{0D108BD9-81ED-4DB2-BD59-A6C34878D82A}">
                    <a16:rowId xmlns:a16="http://schemas.microsoft.com/office/drawing/2014/main" val="10002"/>
                  </a:ext>
                </a:extLst>
              </a:tr>
              <a:tr h="868475">
                <a:tc>
                  <a:txBody>
                    <a:bodyPr/>
                    <a:lstStyle/>
                    <a:p>
                      <a:pPr marL="0" marR="0" lvl="0" indent="0" algn="l" rtl="0">
                        <a:lnSpc>
                          <a:spcPct val="100000"/>
                        </a:lnSpc>
                        <a:spcBef>
                          <a:spcPts val="0"/>
                        </a:spcBef>
                        <a:spcAft>
                          <a:spcPts val="0"/>
                        </a:spcAft>
                        <a:buClr>
                          <a:srgbClr val="000000"/>
                        </a:buClr>
                        <a:buSzPts val="1400"/>
                        <a:buFont typeface="Arial"/>
                        <a:buNone/>
                      </a:pPr>
                      <a:r>
                        <a:rPr lang="en-US" sz="1900" u="none" strike="noStrike" cap="none">
                          <a:latin typeface="Calibri"/>
                          <a:ea typeface="Calibri"/>
                          <a:cs typeface="Calibri"/>
                          <a:sym typeface="Calibri"/>
                        </a:rPr>
                        <a:t>Features</a:t>
                      </a:r>
                      <a:endParaRPr sz="1900" u="none" strike="noStrike" cap="none">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a:latin typeface="Calibri"/>
                          <a:ea typeface="Calibri"/>
                          <a:cs typeface="Calibri"/>
                          <a:sym typeface="Calibri"/>
                        </a:rPr>
                        <a:t>Follow Lane Lines</a:t>
                      </a:r>
                      <a:endParaRPr sz="190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900">
                        <a:latin typeface="Calibri"/>
                        <a:ea typeface="Calibri"/>
                        <a:cs typeface="Calibri"/>
                        <a:sym typeface="Calibri"/>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900" u="none" strike="noStrike" cap="none">
                          <a:latin typeface="Calibri"/>
                          <a:ea typeface="Calibri"/>
                          <a:cs typeface="Calibri"/>
                          <a:sym typeface="Calibri"/>
                        </a:rPr>
                        <a:t>Image Recognition for Turn Signs</a:t>
                      </a:r>
                      <a:endParaRPr sz="1900" u="none" strike="noStrike" cap="none">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900">
                        <a:latin typeface="Calibri"/>
                        <a:ea typeface="Calibri"/>
                        <a:cs typeface="Calibri"/>
                        <a:sym typeface="Calibri"/>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8"/>
          <p:cNvSpPr/>
          <p:nvPr/>
        </p:nvSpPr>
        <p:spPr>
          <a:xfrm>
            <a:off x="339675" y="1950825"/>
            <a:ext cx="1530000" cy="1547100"/>
          </a:xfrm>
          <a:prstGeom prst="flowChartConnector">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Train Tensorflow model</a:t>
            </a:r>
            <a:endParaRPr/>
          </a:p>
        </p:txBody>
      </p:sp>
      <p:cxnSp>
        <p:nvCxnSpPr>
          <p:cNvPr id="127" name="Google Shape;127;p18"/>
          <p:cNvCxnSpPr/>
          <p:nvPr/>
        </p:nvCxnSpPr>
        <p:spPr>
          <a:xfrm rot="10800000" flipH="1">
            <a:off x="1869675" y="2014800"/>
            <a:ext cx="1335600" cy="7500"/>
          </a:xfrm>
          <a:prstGeom prst="straightConnector1">
            <a:avLst/>
          </a:prstGeom>
          <a:noFill/>
          <a:ln w="9525" cap="flat" cmpd="sng">
            <a:solidFill>
              <a:srgbClr val="595959"/>
            </a:solidFill>
            <a:prstDash val="solid"/>
            <a:round/>
            <a:headEnd type="none" w="med" len="med"/>
            <a:tailEnd type="triangle" w="med" len="med"/>
          </a:ln>
        </p:spPr>
      </p:cxnSp>
      <p:sp>
        <p:nvSpPr>
          <p:cNvPr id="128" name="Google Shape;128;p18"/>
          <p:cNvSpPr txBox="1"/>
          <p:nvPr/>
        </p:nvSpPr>
        <p:spPr>
          <a:xfrm>
            <a:off x="1869675" y="1660800"/>
            <a:ext cx="126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t>Extract Weights</a:t>
            </a:r>
            <a:endParaRPr sz="1100"/>
          </a:p>
        </p:txBody>
      </p:sp>
      <p:sp>
        <p:nvSpPr>
          <p:cNvPr id="129" name="Google Shape;129;p18"/>
          <p:cNvSpPr/>
          <p:nvPr/>
        </p:nvSpPr>
        <p:spPr>
          <a:xfrm>
            <a:off x="3174625" y="1678875"/>
            <a:ext cx="1625400" cy="5571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t>modelweights.npy</a:t>
            </a:r>
            <a:endParaRPr sz="1200"/>
          </a:p>
        </p:txBody>
      </p:sp>
      <p:sp>
        <p:nvSpPr>
          <p:cNvPr id="130" name="Google Shape;130;p18"/>
          <p:cNvSpPr/>
          <p:nvPr/>
        </p:nvSpPr>
        <p:spPr>
          <a:xfrm>
            <a:off x="3393400" y="2709100"/>
            <a:ext cx="1625400" cy="5571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t>model.prototxt</a:t>
            </a:r>
            <a:endParaRPr sz="1200"/>
          </a:p>
        </p:txBody>
      </p:sp>
      <p:cxnSp>
        <p:nvCxnSpPr>
          <p:cNvPr id="131" name="Google Shape;131;p18"/>
          <p:cNvCxnSpPr>
            <a:endCxn id="130" idx="1"/>
          </p:cNvCxnSpPr>
          <p:nvPr/>
        </p:nvCxnSpPr>
        <p:spPr>
          <a:xfrm>
            <a:off x="1869700" y="2960950"/>
            <a:ext cx="1523700" cy="26700"/>
          </a:xfrm>
          <a:prstGeom prst="straightConnector1">
            <a:avLst/>
          </a:prstGeom>
          <a:noFill/>
          <a:ln w="9525" cap="flat" cmpd="sng">
            <a:solidFill>
              <a:srgbClr val="595959"/>
            </a:solidFill>
            <a:prstDash val="solid"/>
            <a:round/>
            <a:headEnd type="none" w="med" len="med"/>
            <a:tailEnd type="triangle" w="med" len="med"/>
          </a:ln>
        </p:spPr>
      </p:cxnSp>
      <p:sp>
        <p:nvSpPr>
          <p:cNvPr id="132" name="Google Shape;132;p18"/>
          <p:cNvSpPr txBox="1"/>
          <p:nvPr/>
        </p:nvSpPr>
        <p:spPr>
          <a:xfrm>
            <a:off x="1879725" y="2585500"/>
            <a:ext cx="162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t>Model Architecture</a:t>
            </a:r>
            <a:endParaRPr sz="1200"/>
          </a:p>
        </p:txBody>
      </p:sp>
      <p:cxnSp>
        <p:nvCxnSpPr>
          <p:cNvPr id="133" name="Google Shape;133;p18"/>
          <p:cNvCxnSpPr/>
          <p:nvPr/>
        </p:nvCxnSpPr>
        <p:spPr>
          <a:xfrm>
            <a:off x="4838075" y="1958475"/>
            <a:ext cx="763200" cy="750600"/>
          </a:xfrm>
          <a:prstGeom prst="bentConnector3">
            <a:avLst>
              <a:gd name="adj1" fmla="val 100013"/>
            </a:avLst>
          </a:prstGeom>
          <a:noFill/>
          <a:ln w="9525" cap="flat" cmpd="sng">
            <a:solidFill>
              <a:srgbClr val="595959"/>
            </a:solidFill>
            <a:prstDash val="solid"/>
            <a:round/>
            <a:headEnd type="none" w="med" len="med"/>
            <a:tailEnd type="none" w="med" len="med"/>
          </a:ln>
        </p:spPr>
      </p:cxnSp>
      <p:cxnSp>
        <p:nvCxnSpPr>
          <p:cNvPr id="134" name="Google Shape;134;p18"/>
          <p:cNvCxnSpPr/>
          <p:nvPr/>
        </p:nvCxnSpPr>
        <p:spPr>
          <a:xfrm rot="10800000" flipH="1">
            <a:off x="5044300" y="2709175"/>
            <a:ext cx="534300" cy="282300"/>
          </a:xfrm>
          <a:prstGeom prst="bentConnector3">
            <a:avLst>
              <a:gd name="adj1" fmla="val 101408"/>
            </a:avLst>
          </a:prstGeom>
          <a:noFill/>
          <a:ln w="9525" cap="flat" cmpd="sng">
            <a:solidFill>
              <a:srgbClr val="595959"/>
            </a:solidFill>
            <a:prstDash val="solid"/>
            <a:round/>
            <a:headEnd type="none" w="med" len="med"/>
            <a:tailEnd type="none" w="med" len="med"/>
          </a:ln>
        </p:spPr>
      </p:cxnSp>
      <p:cxnSp>
        <p:nvCxnSpPr>
          <p:cNvPr id="135" name="Google Shape;135;p18"/>
          <p:cNvCxnSpPr/>
          <p:nvPr/>
        </p:nvCxnSpPr>
        <p:spPr>
          <a:xfrm>
            <a:off x="5578475" y="2701475"/>
            <a:ext cx="221400" cy="0"/>
          </a:xfrm>
          <a:prstGeom prst="straightConnector1">
            <a:avLst/>
          </a:prstGeom>
          <a:noFill/>
          <a:ln w="9525" cap="flat" cmpd="sng">
            <a:solidFill>
              <a:srgbClr val="595959"/>
            </a:solidFill>
            <a:prstDash val="solid"/>
            <a:round/>
            <a:headEnd type="none" w="med" len="med"/>
            <a:tailEnd type="triangle" w="med" len="med"/>
          </a:ln>
        </p:spPr>
      </p:cxnSp>
      <p:sp>
        <p:nvSpPr>
          <p:cNvPr id="136" name="Google Shape;136;p18"/>
          <p:cNvSpPr/>
          <p:nvPr/>
        </p:nvSpPr>
        <p:spPr>
          <a:xfrm>
            <a:off x="5837925" y="2022300"/>
            <a:ext cx="1915500" cy="11217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t>CreatingCaffe.py</a:t>
            </a:r>
            <a:endParaRPr sz="1200"/>
          </a:p>
        </p:txBody>
      </p:sp>
      <p:cxnSp>
        <p:nvCxnSpPr>
          <p:cNvPr id="137" name="Google Shape;137;p18"/>
          <p:cNvCxnSpPr/>
          <p:nvPr/>
        </p:nvCxnSpPr>
        <p:spPr>
          <a:xfrm>
            <a:off x="6799500" y="3159350"/>
            <a:ext cx="7500" cy="534300"/>
          </a:xfrm>
          <a:prstGeom prst="straightConnector1">
            <a:avLst/>
          </a:prstGeom>
          <a:noFill/>
          <a:ln w="9525" cap="flat" cmpd="sng">
            <a:solidFill>
              <a:srgbClr val="595959"/>
            </a:solidFill>
            <a:prstDash val="solid"/>
            <a:round/>
            <a:headEnd type="none" w="med" len="med"/>
            <a:tailEnd type="triangle" w="med" len="med"/>
          </a:ln>
        </p:spPr>
      </p:cxnSp>
      <p:sp>
        <p:nvSpPr>
          <p:cNvPr id="138" name="Google Shape;138;p18"/>
          <p:cNvSpPr/>
          <p:nvPr/>
        </p:nvSpPr>
        <p:spPr>
          <a:xfrm>
            <a:off x="6173725" y="3777500"/>
            <a:ext cx="1785600" cy="5571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model.caffemodel</a:t>
            </a:r>
            <a:endParaRPr/>
          </a:p>
        </p:txBody>
      </p:sp>
      <p:sp>
        <p:nvSpPr>
          <p:cNvPr id="139" name="Google Shape;139;p18"/>
          <p:cNvSpPr txBox="1"/>
          <p:nvPr/>
        </p:nvSpPr>
        <p:spPr>
          <a:xfrm>
            <a:off x="0" y="45150"/>
            <a:ext cx="7180200" cy="912000"/>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dk1"/>
              </a:buClr>
              <a:buSzPts val="4500"/>
              <a:buFont typeface="Cambria"/>
              <a:buNone/>
            </a:pPr>
            <a:r>
              <a:rPr lang="en-US" sz="4500" b="0" i="0" u="none" strike="noStrike" cap="none">
                <a:solidFill>
                  <a:schemeClr val="dk2"/>
                </a:solidFill>
                <a:latin typeface="Cambria"/>
                <a:ea typeface="Cambria"/>
                <a:cs typeface="Cambria"/>
                <a:sym typeface="Cambria"/>
              </a:rPr>
              <a:t>System Architecture (Ryu)</a:t>
            </a:r>
            <a:endParaRPr sz="4500" b="0" i="0" u="none" strike="noStrike" cap="none">
              <a:solidFill>
                <a:schemeClr val="dk2"/>
              </a:solidFill>
              <a:latin typeface="Cambria"/>
              <a:ea typeface="Cambria"/>
              <a:cs typeface="Cambria"/>
              <a:sym typeface="Cambr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9"/>
          <p:cNvSpPr txBox="1"/>
          <p:nvPr/>
        </p:nvSpPr>
        <p:spPr>
          <a:xfrm>
            <a:off x="0" y="45150"/>
            <a:ext cx="7180200" cy="912000"/>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dk1"/>
              </a:buClr>
              <a:buSzPts val="4500"/>
              <a:buFont typeface="Cambria"/>
              <a:buNone/>
            </a:pPr>
            <a:r>
              <a:rPr lang="en-US" sz="4500" b="0" i="0" u="none" strike="noStrike" cap="none">
                <a:solidFill>
                  <a:schemeClr val="dk2"/>
                </a:solidFill>
                <a:latin typeface="Cambria"/>
                <a:ea typeface="Cambria"/>
                <a:cs typeface="Cambria"/>
                <a:sym typeface="Cambria"/>
              </a:rPr>
              <a:t>System Architecture (</a:t>
            </a:r>
            <a:r>
              <a:rPr lang="en-US" sz="4500">
                <a:solidFill>
                  <a:schemeClr val="dk2"/>
                </a:solidFill>
                <a:latin typeface="Cambria"/>
                <a:ea typeface="Cambria"/>
                <a:cs typeface="Cambria"/>
                <a:sym typeface="Cambria"/>
              </a:rPr>
              <a:t>Max</a:t>
            </a:r>
            <a:r>
              <a:rPr lang="en-US" sz="4500" b="0" i="0" u="none" strike="noStrike" cap="none">
                <a:solidFill>
                  <a:schemeClr val="dk2"/>
                </a:solidFill>
                <a:latin typeface="Cambria"/>
                <a:ea typeface="Cambria"/>
                <a:cs typeface="Cambria"/>
                <a:sym typeface="Cambria"/>
              </a:rPr>
              <a:t>)</a:t>
            </a:r>
            <a:endParaRPr sz="4500" b="0" i="0" u="none" strike="noStrike" cap="none">
              <a:solidFill>
                <a:schemeClr val="dk2"/>
              </a:solidFill>
              <a:latin typeface="Cambria"/>
              <a:ea typeface="Cambria"/>
              <a:cs typeface="Cambria"/>
              <a:sym typeface="Cambria"/>
            </a:endParaRPr>
          </a:p>
        </p:txBody>
      </p:sp>
      <p:sp>
        <p:nvSpPr>
          <p:cNvPr id="146" name="Google Shape;146;p19"/>
          <p:cNvSpPr/>
          <p:nvPr/>
        </p:nvSpPr>
        <p:spPr>
          <a:xfrm>
            <a:off x="693325" y="4310000"/>
            <a:ext cx="977700" cy="5109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Camera</a:t>
            </a:r>
            <a:endParaRPr/>
          </a:p>
        </p:txBody>
      </p:sp>
      <p:sp>
        <p:nvSpPr>
          <p:cNvPr id="147" name="Google Shape;147;p19"/>
          <p:cNvSpPr/>
          <p:nvPr/>
        </p:nvSpPr>
        <p:spPr>
          <a:xfrm>
            <a:off x="1330725" y="2021525"/>
            <a:ext cx="1595400" cy="15435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Camera Node</a:t>
            </a:r>
            <a:endParaRPr/>
          </a:p>
        </p:txBody>
      </p:sp>
      <p:sp>
        <p:nvSpPr>
          <p:cNvPr id="148" name="Google Shape;148;p19"/>
          <p:cNvSpPr/>
          <p:nvPr/>
        </p:nvSpPr>
        <p:spPr>
          <a:xfrm>
            <a:off x="3270413" y="2059875"/>
            <a:ext cx="1595400" cy="15435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Image Processing Node</a:t>
            </a:r>
            <a:endParaRPr/>
          </a:p>
        </p:txBody>
      </p:sp>
      <p:cxnSp>
        <p:nvCxnSpPr>
          <p:cNvPr id="149" name="Google Shape;149;p19"/>
          <p:cNvCxnSpPr/>
          <p:nvPr/>
        </p:nvCxnSpPr>
        <p:spPr>
          <a:xfrm>
            <a:off x="842438" y="3352200"/>
            <a:ext cx="13800" cy="883500"/>
          </a:xfrm>
          <a:prstGeom prst="straightConnector1">
            <a:avLst/>
          </a:prstGeom>
          <a:noFill/>
          <a:ln w="9525" cap="flat" cmpd="sng">
            <a:solidFill>
              <a:srgbClr val="595959"/>
            </a:solidFill>
            <a:prstDash val="solid"/>
            <a:round/>
            <a:headEnd type="none" w="med" len="med"/>
            <a:tailEnd type="triangle" w="med" len="med"/>
          </a:ln>
        </p:spPr>
      </p:cxnSp>
      <p:cxnSp>
        <p:nvCxnSpPr>
          <p:cNvPr id="150" name="Google Shape;150;p19"/>
          <p:cNvCxnSpPr/>
          <p:nvPr/>
        </p:nvCxnSpPr>
        <p:spPr>
          <a:xfrm rot="10800000" flipH="1">
            <a:off x="1671025" y="4597675"/>
            <a:ext cx="459900" cy="9600"/>
          </a:xfrm>
          <a:prstGeom prst="straightConnector1">
            <a:avLst/>
          </a:prstGeom>
          <a:noFill/>
          <a:ln w="9525" cap="flat" cmpd="sng">
            <a:solidFill>
              <a:srgbClr val="595959"/>
            </a:solidFill>
            <a:prstDash val="solid"/>
            <a:round/>
            <a:headEnd type="none" w="med" len="med"/>
            <a:tailEnd type="none" w="med" len="med"/>
          </a:ln>
        </p:spPr>
      </p:cxnSp>
      <p:sp>
        <p:nvSpPr>
          <p:cNvPr id="151" name="Google Shape;151;p19"/>
          <p:cNvSpPr/>
          <p:nvPr/>
        </p:nvSpPr>
        <p:spPr>
          <a:xfrm>
            <a:off x="3656700" y="1114500"/>
            <a:ext cx="1830600" cy="5847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ROS Master</a:t>
            </a:r>
            <a:endParaRPr/>
          </a:p>
        </p:txBody>
      </p:sp>
      <p:sp>
        <p:nvSpPr>
          <p:cNvPr id="152" name="Google Shape;152;p19"/>
          <p:cNvSpPr/>
          <p:nvPr/>
        </p:nvSpPr>
        <p:spPr>
          <a:xfrm>
            <a:off x="3378025" y="4310000"/>
            <a:ext cx="1878600" cy="7476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/usb_cam/image_raw</a:t>
            </a:r>
            <a:endParaRPr/>
          </a:p>
        </p:txBody>
      </p:sp>
      <p:cxnSp>
        <p:nvCxnSpPr>
          <p:cNvPr id="153" name="Google Shape;153;p19"/>
          <p:cNvCxnSpPr>
            <a:endCxn id="152" idx="1"/>
          </p:cNvCxnSpPr>
          <p:nvPr/>
        </p:nvCxnSpPr>
        <p:spPr>
          <a:xfrm>
            <a:off x="2543125" y="4664600"/>
            <a:ext cx="834900" cy="19200"/>
          </a:xfrm>
          <a:prstGeom prst="straightConnector1">
            <a:avLst/>
          </a:prstGeom>
          <a:noFill/>
          <a:ln w="9525" cap="flat" cmpd="sng">
            <a:solidFill>
              <a:srgbClr val="595959"/>
            </a:solidFill>
            <a:prstDash val="solid"/>
            <a:round/>
            <a:headEnd type="none" w="med" len="med"/>
            <a:tailEnd type="triangle" w="med" len="med"/>
          </a:ln>
        </p:spPr>
      </p:cxnSp>
      <p:cxnSp>
        <p:nvCxnSpPr>
          <p:cNvPr id="154" name="Google Shape;154;p19"/>
          <p:cNvCxnSpPr>
            <a:endCxn id="148" idx="4"/>
          </p:cNvCxnSpPr>
          <p:nvPr/>
        </p:nvCxnSpPr>
        <p:spPr>
          <a:xfrm rot="10800000">
            <a:off x="4068113" y="3603375"/>
            <a:ext cx="8700" cy="716100"/>
          </a:xfrm>
          <a:prstGeom prst="straightConnector1">
            <a:avLst/>
          </a:prstGeom>
          <a:noFill/>
          <a:ln w="9525" cap="flat" cmpd="sng">
            <a:solidFill>
              <a:srgbClr val="595959"/>
            </a:solidFill>
            <a:prstDash val="solid"/>
            <a:round/>
            <a:headEnd type="none" w="med" len="med"/>
            <a:tailEnd type="triangle" w="med" len="med"/>
          </a:ln>
        </p:spPr>
      </p:cxnSp>
      <p:sp>
        <p:nvSpPr>
          <p:cNvPr id="155" name="Google Shape;155;p19"/>
          <p:cNvSpPr/>
          <p:nvPr/>
        </p:nvSpPr>
        <p:spPr>
          <a:xfrm>
            <a:off x="5413525" y="2059875"/>
            <a:ext cx="1595400" cy="15435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Classifier </a:t>
            </a:r>
            <a:endParaRPr/>
          </a:p>
          <a:p>
            <a:pPr marL="0" lvl="0" indent="0" algn="ctr" rtl="0">
              <a:spcBef>
                <a:spcPts val="0"/>
              </a:spcBef>
              <a:spcAft>
                <a:spcPts val="0"/>
              </a:spcAft>
              <a:buNone/>
            </a:pPr>
            <a:r>
              <a:rPr lang="en-US"/>
              <a:t>Node</a:t>
            </a:r>
            <a:endParaRPr/>
          </a:p>
        </p:txBody>
      </p:sp>
      <p:cxnSp>
        <p:nvCxnSpPr>
          <p:cNvPr id="156" name="Google Shape;156;p19"/>
          <p:cNvCxnSpPr/>
          <p:nvPr/>
        </p:nvCxnSpPr>
        <p:spPr>
          <a:xfrm>
            <a:off x="2543200" y="3591150"/>
            <a:ext cx="0" cy="1054200"/>
          </a:xfrm>
          <a:prstGeom prst="straightConnector1">
            <a:avLst/>
          </a:prstGeom>
          <a:noFill/>
          <a:ln w="9525" cap="flat" cmpd="sng">
            <a:solidFill>
              <a:srgbClr val="595959"/>
            </a:solidFill>
            <a:prstDash val="solid"/>
            <a:round/>
            <a:headEnd type="none" w="med" len="med"/>
            <a:tailEnd type="none" w="med" len="med"/>
          </a:ln>
        </p:spPr>
      </p:cxnSp>
      <p:sp>
        <p:nvSpPr>
          <p:cNvPr id="157" name="Google Shape;157;p19"/>
          <p:cNvSpPr txBox="1"/>
          <p:nvPr/>
        </p:nvSpPr>
        <p:spPr>
          <a:xfrm>
            <a:off x="2543200" y="3862950"/>
            <a:ext cx="78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a:t>Publish</a:t>
            </a:r>
            <a:endParaRPr sz="1100"/>
          </a:p>
        </p:txBody>
      </p:sp>
      <p:sp>
        <p:nvSpPr>
          <p:cNvPr id="158" name="Google Shape;158;p19"/>
          <p:cNvSpPr txBox="1"/>
          <p:nvPr/>
        </p:nvSpPr>
        <p:spPr>
          <a:xfrm>
            <a:off x="4068075" y="3867450"/>
            <a:ext cx="9288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t>Subscribe</a:t>
            </a:r>
            <a:endParaRPr sz="1100"/>
          </a:p>
        </p:txBody>
      </p:sp>
      <p:cxnSp>
        <p:nvCxnSpPr>
          <p:cNvPr id="159" name="Google Shape;159;p19"/>
          <p:cNvCxnSpPr>
            <a:stCxn id="148" idx="6"/>
            <a:endCxn id="155" idx="2"/>
          </p:cNvCxnSpPr>
          <p:nvPr/>
        </p:nvCxnSpPr>
        <p:spPr>
          <a:xfrm>
            <a:off x="4865813" y="2831625"/>
            <a:ext cx="547800" cy="0"/>
          </a:xfrm>
          <a:prstGeom prst="straightConnector1">
            <a:avLst/>
          </a:prstGeom>
          <a:noFill/>
          <a:ln w="9525" cap="flat" cmpd="sng">
            <a:solidFill>
              <a:srgbClr val="595959"/>
            </a:solidFill>
            <a:prstDash val="solid"/>
            <a:round/>
            <a:headEnd type="none" w="med" len="med"/>
            <a:tailEnd type="triangle" w="med" len="med"/>
          </a:ln>
        </p:spPr>
      </p:cxnSp>
      <p:sp>
        <p:nvSpPr>
          <p:cNvPr id="160" name="Google Shape;160;p19"/>
          <p:cNvSpPr/>
          <p:nvPr/>
        </p:nvSpPr>
        <p:spPr>
          <a:xfrm>
            <a:off x="7444550" y="2059875"/>
            <a:ext cx="1595400" cy="15435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Motor</a:t>
            </a:r>
            <a:endParaRPr/>
          </a:p>
          <a:p>
            <a:pPr marL="0" lvl="0" indent="0" algn="ctr" rtl="0">
              <a:spcBef>
                <a:spcPts val="0"/>
              </a:spcBef>
              <a:spcAft>
                <a:spcPts val="0"/>
              </a:spcAft>
              <a:buNone/>
            </a:pPr>
            <a:r>
              <a:rPr lang="en-US"/>
              <a:t>Node</a:t>
            </a:r>
            <a:endParaRPr/>
          </a:p>
        </p:txBody>
      </p:sp>
      <p:cxnSp>
        <p:nvCxnSpPr>
          <p:cNvPr id="161" name="Google Shape;161;p19"/>
          <p:cNvCxnSpPr>
            <a:stCxn id="155" idx="6"/>
            <a:endCxn id="160" idx="2"/>
          </p:cNvCxnSpPr>
          <p:nvPr/>
        </p:nvCxnSpPr>
        <p:spPr>
          <a:xfrm>
            <a:off x="7008925" y="2831625"/>
            <a:ext cx="435600" cy="0"/>
          </a:xfrm>
          <a:prstGeom prst="straightConnector1">
            <a:avLst/>
          </a:prstGeom>
          <a:noFill/>
          <a:ln w="9525" cap="flat" cmpd="sng">
            <a:solidFill>
              <a:srgbClr val="595959"/>
            </a:solidFill>
            <a:prstDash val="solid"/>
            <a:round/>
            <a:headEnd type="none" w="med" len="med"/>
            <a:tailEnd type="triangle" w="med" len="med"/>
          </a:ln>
        </p:spPr>
      </p:cxnSp>
      <p:sp>
        <p:nvSpPr>
          <p:cNvPr id="162" name="Google Shape;162;p19"/>
          <p:cNvSpPr/>
          <p:nvPr/>
        </p:nvSpPr>
        <p:spPr>
          <a:xfrm>
            <a:off x="119875" y="2308025"/>
            <a:ext cx="977700" cy="970500"/>
          </a:xfrm>
          <a:prstGeom prst="parallelogram">
            <a:avLst>
              <a:gd name="adj" fmla="val 25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900"/>
              <a:t>R</a:t>
            </a:r>
            <a:r>
              <a:rPr lang="en-US" sz="1000"/>
              <a:t>OS Launch File</a:t>
            </a:r>
            <a:endParaRPr sz="1000"/>
          </a:p>
        </p:txBody>
      </p:sp>
      <p:cxnSp>
        <p:nvCxnSpPr>
          <p:cNvPr id="163" name="Google Shape;163;p19"/>
          <p:cNvCxnSpPr>
            <a:endCxn id="147" idx="4"/>
          </p:cNvCxnSpPr>
          <p:nvPr/>
        </p:nvCxnSpPr>
        <p:spPr>
          <a:xfrm rot="10800000">
            <a:off x="2128425" y="3565025"/>
            <a:ext cx="2400" cy="1037400"/>
          </a:xfrm>
          <a:prstGeom prst="straightConnector1">
            <a:avLst/>
          </a:prstGeom>
          <a:noFill/>
          <a:ln w="9525" cap="flat" cmpd="sng">
            <a:solidFill>
              <a:srgbClr val="595959"/>
            </a:solidFill>
            <a:prstDash val="solid"/>
            <a:round/>
            <a:headEnd type="none" w="med" len="med"/>
            <a:tailEnd type="triangle" w="med" len="med"/>
          </a:ln>
        </p:spPr>
      </p:cxnSp>
      <p:cxnSp>
        <p:nvCxnSpPr>
          <p:cNvPr id="164" name="Google Shape;164;p19"/>
          <p:cNvCxnSpPr/>
          <p:nvPr/>
        </p:nvCxnSpPr>
        <p:spPr>
          <a:xfrm rot="10800000" flipH="1">
            <a:off x="938563" y="3151275"/>
            <a:ext cx="420000" cy="15300"/>
          </a:xfrm>
          <a:prstGeom prst="straightConnector1">
            <a:avLst/>
          </a:prstGeom>
          <a:noFill/>
          <a:ln w="9525" cap="flat" cmpd="sng">
            <a:solidFill>
              <a:srgbClr val="595959"/>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0"/>
          <p:cNvSpPr txBox="1"/>
          <p:nvPr/>
        </p:nvSpPr>
        <p:spPr>
          <a:xfrm>
            <a:off x="211101" y="-30995"/>
            <a:ext cx="4905214" cy="136901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2"/>
              </a:buClr>
              <a:buSzPts val="4600"/>
              <a:buFont typeface="Cambria"/>
              <a:buNone/>
            </a:pPr>
            <a:r>
              <a:rPr lang="en-US" sz="4600" b="0" i="0" u="none" strike="noStrike" cap="none">
                <a:solidFill>
                  <a:schemeClr val="dk2"/>
                </a:solidFill>
                <a:latin typeface="Cambria"/>
                <a:ea typeface="Cambria"/>
                <a:cs typeface="Cambria"/>
                <a:sym typeface="Cambria"/>
              </a:rPr>
              <a:t>Assumptions</a:t>
            </a:r>
            <a:endParaRPr sz="4600" b="0" i="0" u="none" strike="noStrike" cap="none">
              <a:solidFill>
                <a:schemeClr val="dk2"/>
              </a:solidFill>
              <a:latin typeface="Cambria"/>
              <a:ea typeface="Cambria"/>
              <a:cs typeface="Cambria"/>
              <a:sym typeface="Cambria"/>
            </a:endParaRPr>
          </a:p>
        </p:txBody>
      </p:sp>
      <p:sp>
        <p:nvSpPr>
          <p:cNvPr id="170" name="Google Shape;170;p20"/>
          <p:cNvSpPr txBox="1">
            <a:spLocks noGrp="1"/>
          </p:cNvSpPr>
          <p:nvPr>
            <p:ph type="body" idx="1"/>
          </p:nvPr>
        </p:nvSpPr>
        <p:spPr>
          <a:xfrm>
            <a:off x="457200" y="1600200"/>
            <a:ext cx="7620000" cy="4800600"/>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None/>
            </a:pPr>
            <a:r>
              <a:rPr lang="en-US" sz="2000"/>
              <a:t>There will always be a sign in front of the robot</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r>
              <a:rPr lang="en-US" sz="2000"/>
              <a:t>The robot is in a Lab settings </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r>
              <a:rPr lang="en-US" sz="2000"/>
              <a:t>The sign will be upright</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r>
              <a:rPr lang="en-US" sz="2000"/>
              <a:t>The sign will only be left or right turn </a:t>
            </a:r>
            <a:endParaRPr sz="2000"/>
          </a:p>
          <a:p>
            <a:pPr marL="0" lvl="0" indent="0" algn="l" rtl="0">
              <a:lnSpc>
                <a:spcPct val="120000"/>
              </a:lnSpc>
              <a:spcBef>
                <a:spcPts val="0"/>
              </a:spcBef>
              <a:spcAft>
                <a:spcPts val="0"/>
              </a:spcAft>
              <a:buNone/>
            </a:pPr>
            <a:endParaRPr sz="2000"/>
          </a:p>
          <a:p>
            <a:pPr marL="0" lvl="0" indent="0" algn="l" rtl="0">
              <a:lnSpc>
                <a:spcPct val="120000"/>
              </a:lnSpc>
              <a:spcBef>
                <a:spcPts val="0"/>
              </a:spcBef>
              <a:spcAft>
                <a:spcPts val="0"/>
              </a:spcAft>
              <a:buNone/>
            </a:pPr>
            <a:endParaRPr sz="2000"/>
          </a:p>
          <a:p>
            <a:pPr marL="411480" lvl="0" indent="0" algn="l" rtl="0">
              <a:lnSpc>
                <a:spcPct val="120000"/>
              </a:lnSpc>
              <a:spcBef>
                <a:spcPts val="0"/>
              </a:spcBef>
              <a:spcAft>
                <a:spcPts val="0"/>
              </a:spcAft>
              <a:buNone/>
            </a:pPr>
            <a:endParaRPr sz="1700" b="1"/>
          </a:p>
          <a:p>
            <a:pPr marL="411480" lvl="1" indent="0" algn="l" rtl="0">
              <a:lnSpc>
                <a:spcPct val="120000"/>
              </a:lnSpc>
              <a:spcBef>
                <a:spcPts val="0"/>
              </a:spcBef>
              <a:spcAft>
                <a:spcPts val="0"/>
              </a:spcAft>
              <a:buSzPts val="1700"/>
              <a:buNone/>
            </a:pPr>
            <a:r>
              <a:rPr lang="en-US" sz="1700" b="1"/>
              <a:t> </a:t>
            </a:r>
            <a:endParaRPr sz="1700" b="1"/>
          </a:p>
        </p:txBody>
      </p:sp>
      <p:pic>
        <p:nvPicPr>
          <p:cNvPr id="171" name="Google Shape;171;p20"/>
          <p:cNvPicPr preferRelativeResize="0"/>
          <p:nvPr/>
        </p:nvPicPr>
        <p:blipFill>
          <a:blip r:embed="rId3">
            <a:alphaModFix/>
          </a:blip>
          <a:stretch>
            <a:fillRect/>
          </a:stretch>
        </p:blipFill>
        <p:spPr>
          <a:xfrm>
            <a:off x="5965913" y="2986075"/>
            <a:ext cx="2028825" cy="2028825"/>
          </a:xfrm>
          <a:prstGeom prst="rect">
            <a:avLst/>
          </a:prstGeom>
          <a:noFill/>
          <a:ln>
            <a:noFill/>
          </a:ln>
        </p:spPr>
      </p:pic>
      <p:pic>
        <p:nvPicPr>
          <p:cNvPr id="172" name="Google Shape;172;p20"/>
          <p:cNvPicPr preferRelativeResize="0"/>
          <p:nvPr/>
        </p:nvPicPr>
        <p:blipFill>
          <a:blip r:embed="rId4">
            <a:alphaModFix/>
          </a:blip>
          <a:stretch>
            <a:fillRect/>
          </a:stretch>
        </p:blipFill>
        <p:spPr>
          <a:xfrm>
            <a:off x="5965913" y="849488"/>
            <a:ext cx="2028825" cy="202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1"/>
          <p:cNvSpPr txBox="1">
            <a:spLocks noGrp="1"/>
          </p:cNvSpPr>
          <p:nvPr>
            <p:ph type="title"/>
          </p:nvPr>
        </p:nvSpPr>
        <p:spPr>
          <a:xfrm>
            <a:off x="457200" y="274638"/>
            <a:ext cx="7620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2"/>
              </a:buClr>
              <a:buSzPts val="4600"/>
              <a:buFont typeface="Cambria"/>
              <a:buNone/>
            </a:pPr>
            <a:r>
              <a:rPr lang="en-US"/>
              <a:t>User Guide</a:t>
            </a:r>
            <a:endParaRPr/>
          </a:p>
        </p:txBody>
      </p:sp>
      <p:pic>
        <p:nvPicPr>
          <p:cNvPr id="179" name="Google Shape;179;p21"/>
          <p:cNvPicPr preferRelativeResize="0"/>
          <p:nvPr/>
        </p:nvPicPr>
        <p:blipFill>
          <a:blip r:embed="rId3">
            <a:alphaModFix/>
          </a:blip>
          <a:stretch>
            <a:fillRect/>
          </a:stretch>
        </p:blipFill>
        <p:spPr>
          <a:xfrm>
            <a:off x="3946325" y="1411800"/>
            <a:ext cx="4065750" cy="2630100"/>
          </a:xfrm>
          <a:prstGeom prst="rect">
            <a:avLst/>
          </a:prstGeom>
          <a:noFill/>
          <a:ln>
            <a:noFill/>
          </a:ln>
        </p:spPr>
      </p:pic>
      <p:sp>
        <p:nvSpPr>
          <p:cNvPr id="180" name="Google Shape;180;p21"/>
          <p:cNvSpPr txBox="1"/>
          <p:nvPr/>
        </p:nvSpPr>
        <p:spPr>
          <a:xfrm>
            <a:off x="3946325" y="1718625"/>
            <a:ext cx="4256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rgbClr val="00FF00"/>
                </a:solidFill>
              </a:rPr>
              <a:t>sudo ssh nvidiatx1@192.168.1.116</a:t>
            </a:r>
            <a:endParaRPr sz="1200">
              <a:solidFill>
                <a:srgbClr val="00FF00"/>
              </a:solidFill>
            </a:endParaRPr>
          </a:p>
          <a:p>
            <a:pPr marL="0" lvl="0" indent="0" algn="l" rtl="0">
              <a:spcBef>
                <a:spcPts val="0"/>
              </a:spcBef>
              <a:spcAft>
                <a:spcPts val="0"/>
              </a:spcAft>
              <a:buNone/>
            </a:pPr>
            <a:endParaRPr sz="1200">
              <a:solidFill>
                <a:srgbClr val="00FF00"/>
              </a:solidFill>
            </a:endParaRPr>
          </a:p>
          <a:p>
            <a:pPr marL="0" lvl="0" indent="0" algn="l" rtl="0">
              <a:spcBef>
                <a:spcPts val="0"/>
              </a:spcBef>
              <a:spcAft>
                <a:spcPts val="0"/>
              </a:spcAft>
              <a:buNone/>
            </a:pPr>
            <a:r>
              <a:rPr lang="en-US" sz="1200">
                <a:solidFill>
                  <a:srgbClr val="00FF00"/>
                </a:solidFill>
              </a:rPr>
              <a:t>cd catkin_ws/src/rosjet/lab4_autonomous_driving/launch</a:t>
            </a:r>
            <a:endParaRPr sz="1200">
              <a:solidFill>
                <a:srgbClr val="00FF00"/>
              </a:solidFill>
            </a:endParaRPr>
          </a:p>
          <a:p>
            <a:pPr marL="0" lvl="0" indent="0" algn="l" rtl="0">
              <a:spcBef>
                <a:spcPts val="0"/>
              </a:spcBef>
              <a:spcAft>
                <a:spcPts val="0"/>
              </a:spcAft>
              <a:buNone/>
            </a:pPr>
            <a:endParaRPr sz="1200">
              <a:solidFill>
                <a:srgbClr val="00FF00"/>
              </a:solidFill>
            </a:endParaRPr>
          </a:p>
          <a:p>
            <a:pPr marL="0" lvl="0" indent="0" algn="l" rtl="0">
              <a:spcBef>
                <a:spcPts val="0"/>
              </a:spcBef>
              <a:spcAft>
                <a:spcPts val="0"/>
              </a:spcAft>
              <a:buNone/>
            </a:pPr>
            <a:r>
              <a:rPr lang="en-US" sz="1200">
                <a:solidFill>
                  <a:srgbClr val="00FF00"/>
                </a:solidFill>
              </a:rPr>
              <a:t>roslaunch lab4_inference.launch</a:t>
            </a:r>
            <a:endParaRPr sz="1200">
              <a:solidFill>
                <a:srgbClr val="00FF00"/>
              </a:solidFill>
            </a:endParaRPr>
          </a:p>
        </p:txBody>
      </p:sp>
      <p:pic>
        <p:nvPicPr>
          <p:cNvPr id="181" name="Google Shape;181;p21"/>
          <p:cNvPicPr preferRelativeResize="0"/>
          <p:nvPr/>
        </p:nvPicPr>
        <p:blipFill>
          <a:blip r:embed="rId4">
            <a:alphaModFix/>
          </a:blip>
          <a:stretch>
            <a:fillRect/>
          </a:stretch>
        </p:blipFill>
        <p:spPr>
          <a:xfrm>
            <a:off x="1096422" y="1411800"/>
            <a:ext cx="2243773" cy="2991698"/>
          </a:xfrm>
          <a:prstGeom prst="rect">
            <a:avLst/>
          </a:prstGeom>
          <a:noFill/>
          <a:ln>
            <a:noFill/>
          </a:ln>
        </p:spPr>
      </p:pic>
      <p:cxnSp>
        <p:nvCxnSpPr>
          <p:cNvPr id="182" name="Google Shape;182;p21"/>
          <p:cNvCxnSpPr/>
          <p:nvPr/>
        </p:nvCxnSpPr>
        <p:spPr>
          <a:xfrm rot="10800000" flipH="1">
            <a:off x="862350" y="2823650"/>
            <a:ext cx="915900" cy="648600"/>
          </a:xfrm>
          <a:prstGeom prst="straightConnector1">
            <a:avLst/>
          </a:prstGeom>
          <a:noFill/>
          <a:ln w="76200" cap="flat" cmpd="sng">
            <a:solidFill>
              <a:srgbClr val="FF0000"/>
            </a:solidFill>
            <a:prstDash val="solid"/>
            <a:round/>
            <a:headEnd type="none" w="med" len="med"/>
            <a:tailEnd type="triangle" w="med" len="med"/>
          </a:ln>
        </p:spPr>
      </p:cxnSp>
      <p:cxnSp>
        <p:nvCxnSpPr>
          <p:cNvPr id="183" name="Google Shape;183;p21"/>
          <p:cNvCxnSpPr/>
          <p:nvPr/>
        </p:nvCxnSpPr>
        <p:spPr>
          <a:xfrm rot="10800000" flipH="1">
            <a:off x="984450" y="3655525"/>
            <a:ext cx="1053000" cy="740100"/>
          </a:xfrm>
          <a:prstGeom prst="straightConnector1">
            <a:avLst/>
          </a:prstGeom>
          <a:noFill/>
          <a:ln w="76200" cap="flat" cmpd="sng">
            <a:solidFill>
              <a:srgbClr val="FF0000"/>
            </a:solidFill>
            <a:prstDash val="solid"/>
            <a:round/>
            <a:headEnd type="none" w="med" len="med"/>
            <a:tailEnd type="triangle" w="med" len="med"/>
          </a:ln>
        </p:spPr>
      </p:cxnSp>
      <p:sp>
        <p:nvSpPr>
          <p:cNvPr id="184" name="Google Shape;184;p21"/>
          <p:cNvSpPr txBox="1"/>
          <p:nvPr/>
        </p:nvSpPr>
        <p:spPr>
          <a:xfrm>
            <a:off x="91600" y="2983850"/>
            <a:ext cx="9135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a:t>Battery / Polulu board</a:t>
            </a:r>
            <a:endParaRPr sz="1300"/>
          </a:p>
        </p:txBody>
      </p:sp>
      <p:sp>
        <p:nvSpPr>
          <p:cNvPr id="185" name="Google Shape;185;p21"/>
          <p:cNvSpPr txBox="1"/>
          <p:nvPr/>
        </p:nvSpPr>
        <p:spPr>
          <a:xfrm>
            <a:off x="297750" y="4311450"/>
            <a:ext cx="6867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a:t>TX1 Board</a:t>
            </a:r>
            <a:endParaRPr sz="1300"/>
          </a:p>
        </p:txBody>
      </p:sp>
      <p:sp>
        <p:nvSpPr>
          <p:cNvPr id="186" name="Google Shape;186;p21"/>
          <p:cNvSpPr txBox="1"/>
          <p:nvPr/>
        </p:nvSpPr>
        <p:spPr>
          <a:xfrm>
            <a:off x="3444400" y="4705525"/>
            <a:ext cx="204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Left Turn Demo</a:t>
            </a:r>
            <a:endParaRPr/>
          </a:p>
        </p:txBody>
      </p:sp>
      <p:sp>
        <p:nvSpPr>
          <p:cNvPr id="187" name="Google Shape;187;p21"/>
          <p:cNvSpPr txBox="1"/>
          <p:nvPr/>
        </p:nvSpPr>
        <p:spPr>
          <a:xfrm>
            <a:off x="6160325" y="4705525"/>
            <a:ext cx="204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Right Turn Demo</a:t>
            </a:r>
            <a:endParaRPr/>
          </a:p>
        </p:txBody>
      </p:sp>
      <p:pic>
        <p:nvPicPr>
          <p:cNvPr id="188" name="Google Shape;188;p21" title="LEFT.MOV">
            <a:hlinkClick r:id="rId5"/>
          </p:cNvPr>
          <p:cNvPicPr preferRelativeResize="0"/>
          <p:nvPr/>
        </p:nvPicPr>
        <p:blipFill>
          <a:blip r:embed="rId6">
            <a:alphaModFix/>
          </a:blip>
          <a:stretch>
            <a:fillRect/>
          </a:stretch>
        </p:blipFill>
        <p:spPr>
          <a:xfrm>
            <a:off x="3444400" y="5105737"/>
            <a:ext cx="2042575" cy="1531931"/>
          </a:xfrm>
          <a:prstGeom prst="rect">
            <a:avLst/>
          </a:prstGeom>
          <a:noFill/>
          <a:ln>
            <a:noFill/>
          </a:ln>
        </p:spPr>
      </p:pic>
      <p:pic>
        <p:nvPicPr>
          <p:cNvPr id="189" name="Google Shape;189;p21" title="IMG_1336.MOV">
            <a:hlinkClick r:id="rId7"/>
          </p:cNvPr>
          <p:cNvPicPr preferRelativeResize="0"/>
          <p:nvPr/>
        </p:nvPicPr>
        <p:blipFill>
          <a:blip r:embed="rId6">
            <a:alphaModFix/>
          </a:blip>
          <a:stretch>
            <a:fillRect/>
          </a:stretch>
        </p:blipFill>
        <p:spPr>
          <a:xfrm>
            <a:off x="6160325" y="5105749"/>
            <a:ext cx="2042582" cy="1531925"/>
          </a:xfrm>
          <a:prstGeom prst="rect">
            <a:avLst/>
          </a:prstGeom>
          <a:noFill/>
          <a:ln>
            <a:noFill/>
          </a:ln>
        </p:spPr>
      </p:pic>
    </p:spTree>
  </p:cSld>
  <p:clrMapOvr>
    <a:masterClrMapping/>
  </p:clrMapOvr>
</p:sld>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791</Words>
  <Application>Microsoft Office PowerPoint</Application>
  <PresentationFormat>On-screen Show (4:3)</PresentationFormat>
  <Paragraphs>149</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Cambria</vt:lpstr>
      <vt:lpstr>Times New Roman</vt:lpstr>
      <vt:lpstr>Adjacency</vt:lpstr>
      <vt:lpstr>NVIDIA TX Autonomous Vehicle</vt:lpstr>
      <vt:lpstr>Background</vt:lpstr>
      <vt:lpstr>Targeted Users</vt:lpstr>
      <vt:lpstr>Features</vt:lpstr>
      <vt:lpstr>Existing Products </vt:lpstr>
      <vt:lpstr>PowerPoint Presentation</vt:lpstr>
      <vt:lpstr>PowerPoint Presentation</vt:lpstr>
      <vt:lpstr>PowerPoint Presentation</vt:lpstr>
      <vt:lpstr>User Guide</vt:lpstr>
      <vt:lpstr>Limitations</vt:lpstr>
      <vt:lpstr>Future Enhancement</vt:lpstr>
      <vt:lpstr>Challenges / Lessons Learnt</vt:lpstr>
      <vt:lpstr>Challenges / Lessons Learnt (personal)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NVIDIA TX Autonomous Vehicle</dc:title>
  <cp:lastModifiedBy>MAXIMILIAN SEE TZE JIE</cp:lastModifiedBy>
  <cp:revision>2</cp:revision>
  <dcterms:modified xsi:type="dcterms:W3CDTF">2023-09-11T11:02:46Z</dcterms:modified>
</cp:coreProperties>
</file>